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60"/>
  </p:notesMasterIdLst>
  <p:sldIdLst>
    <p:sldId id="256" r:id="rId3"/>
    <p:sldId id="277" r:id="rId4"/>
    <p:sldId id="288" r:id="rId5"/>
    <p:sldId id="287" r:id="rId6"/>
    <p:sldId id="289" r:id="rId7"/>
    <p:sldId id="291" r:id="rId8"/>
    <p:sldId id="314" r:id="rId9"/>
    <p:sldId id="323" r:id="rId10"/>
    <p:sldId id="322" r:id="rId11"/>
    <p:sldId id="317" r:id="rId12"/>
    <p:sldId id="352" r:id="rId13"/>
    <p:sldId id="299" r:id="rId14"/>
    <p:sldId id="365" r:id="rId15"/>
    <p:sldId id="327" r:id="rId16"/>
    <p:sldId id="366" r:id="rId17"/>
    <p:sldId id="354" r:id="rId18"/>
    <p:sldId id="330" r:id="rId19"/>
    <p:sldId id="391" r:id="rId20"/>
    <p:sldId id="392" r:id="rId21"/>
    <p:sldId id="331" r:id="rId22"/>
    <p:sldId id="361" r:id="rId23"/>
    <p:sldId id="362" r:id="rId24"/>
    <p:sldId id="353" r:id="rId25"/>
    <p:sldId id="356" r:id="rId26"/>
    <p:sldId id="367" r:id="rId27"/>
    <p:sldId id="357" r:id="rId28"/>
    <p:sldId id="368" r:id="rId29"/>
    <p:sldId id="369" r:id="rId30"/>
    <p:sldId id="358" r:id="rId31"/>
    <p:sldId id="370" r:id="rId32"/>
    <p:sldId id="371" r:id="rId33"/>
    <p:sldId id="302" r:id="rId34"/>
    <p:sldId id="355" r:id="rId35"/>
    <p:sldId id="332" r:id="rId36"/>
    <p:sldId id="333" r:id="rId37"/>
    <p:sldId id="337" r:id="rId38"/>
    <p:sldId id="377" r:id="rId39"/>
    <p:sldId id="372" r:id="rId40"/>
    <p:sldId id="338" r:id="rId41"/>
    <p:sldId id="363" r:id="rId42"/>
    <p:sldId id="373" r:id="rId43"/>
    <p:sldId id="376" r:id="rId44"/>
    <p:sldId id="389" r:id="rId45"/>
    <p:sldId id="388" r:id="rId46"/>
    <p:sldId id="387" r:id="rId47"/>
    <p:sldId id="386" r:id="rId48"/>
    <p:sldId id="385" r:id="rId49"/>
    <p:sldId id="384" r:id="rId50"/>
    <p:sldId id="390" r:id="rId51"/>
    <p:sldId id="375" r:id="rId52"/>
    <p:sldId id="374" r:id="rId53"/>
    <p:sldId id="378" r:id="rId54"/>
    <p:sldId id="380" r:id="rId55"/>
    <p:sldId id="381" r:id="rId56"/>
    <p:sldId id="383" r:id="rId57"/>
    <p:sldId id="382" r:id="rId58"/>
    <p:sldId id="286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  <a:srgbClr val="0573C2"/>
    <a:srgbClr val="5B9BD5"/>
    <a:srgbClr val="00B0F0"/>
    <a:srgbClr val="00B050"/>
    <a:srgbClr val="C00000"/>
    <a:srgbClr val="D24726"/>
    <a:srgbClr val="D2B4A6"/>
    <a:srgbClr val="734F29"/>
    <a:srgbClr val="DD46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64991" autoAdjust="0"/>
  </p:normalViewPr>
  <p:slideViewPr>
    <p:cSldViewPr snapToGrid="0">
      <p:cViewPr varScale="1">
        <p:scale>
          <a:sx n="58" d="100"/>
          <a:sy n="58" d="100"/>
        </p:scale>
        <p:origin x="1594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commentAuthors" Target="commentAuthor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95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770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395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0FB1D-3990-468A-B796-97B7055E039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063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0FB1D-3990-468A-B796-97B7055E039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189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19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86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32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36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923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290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0070C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Measurement &amp; Scales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Module 2.2</a:t>
            </a: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This Module Discusses…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471955" y="4835312"/>
            <a:ext cx="2709407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dirty="0">
                <a:latin typeface="+mn-lt"/>
              </a:rPr>
              <a:t>Measurement Scales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3999505" y="1975338"/>
            <a:ext cx="0" cy="4358640"/>
          </a:xfrm>
          <a:prstGeom prst="line">
            <a:avLst/>
          </a:prstGeom>
          <a:ln w="762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163340" y="1975338"/>
            <a:ext cx="0" cy="4358640"/>
          </a:xfrm>
          <a:prstGeom prst="line">
            <a:avLst/>
          </a:prstGeom>
          <a:ln w="762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/>
          <p:cNvSpPr txBox="1">
            <a:spLocks/>
          </p:cNvSpPr>
          <p:nvPr/>
        </p:nvSpPr>
        <p:spPr>
          <a:xfrm>
            <a:off x="4511567" y="4835312"/>
            <a:ext cx="2897763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dirty="0">
                <a:latin typeface="+mn-lt"/>
              </a:rPr>
              <a:t>Goodness of Measures</a:t>
            </a: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8630982" y="4835312"/>
            <a:ext cx="2917134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dirty="0">
                <a:latin typeface="+mn-lt"/>
              </a:rPr>
              <a:t>Measurement of Attitudes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4531" y="2232445"/>
            <a:ext cx="2190037" cy="219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2054" y="2495685"/>
            <a:ext cx="2398512" cy="182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282" y="2321089"/>
            <a:ext cx="2097729" cy="209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393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6028267" y="2402237"/>
            <a:ext cx="5859506" cy="2187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prstClr val="white"/>
                </a:solidFill>
              </a:rPr>
              <a:t>Evaluating constructs by assigning values to its various attributes. 	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</a:t>
            </a:r>
          </a:p>
        </p:txBody>
      </p:sp>
    </p:spTree>
    <p:extLst>
      <p:ext uri="{BB962C8B-B14F-4D97-AF65-F5344CB8AC3E}">
        <p14:creationId xmlns:p14="http://schemas.microsoft.com/office/powerpoint/2010/main" val="399293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Measuring Constructs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838201" y="1825625"/>
            <a:ext cx="10574214" cy="4351338"/>
          </a:xfrm>
        </p:spPr>
        <p:txBody>
          <a:bodyPr>
            <a:noAutofit/>
          </a:bodyPr>
          <a:lstStyle/>
          <a:p>
            <a:pPr marL="0" lvl="1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600" dirty="0">
                <a:solidFill>
                  <a:schemeClr val="tx1"/>
                </a:solidFill>
              </a:rPr>
              <a:t>Measurement in research depends on the type of construct under consideration.</a:t>
            </a:r>
          </a:p>
          <a:p>
            <a:pPr marL="457200" lvl="1" indent="-457200">
              <a:lnSpc>
                <a:spcPct val="100000"/>
              </a:lnSpc>
              <a:spcBef>
                <a:spcPts val="1200"/>
              </a:spcBef>
            </a:pPr>
            <a:r>
              <a:rPr lang="en-US" sz="2600" b="1" dirty="0">
                <a:solidFill>
                  <a:schemeClr val="tx1"/>
                </a:solidFill>
              </a:rPr>
              <a:t>Empirical Construct</a:t>
            </a:r>
            <a:r>
              <a:rPr lang="en-US" sz="2600" dirty="0">
                <a:solidFill>
                  <a:schemeClr val="tx1"/>
                </a:solidFill>
              </a:rPr>
              <a:t>: is directly observable and lends itself to objective and precise measurement. </a:t>
            </a:r>
          </a:p>
          <a:p>
            <a:pPr marL="457200" lvl="1" indent="-457200">
              <a:lnSpc>
                <a:spcPct val="100000"/>
              </a:lnSpc>
              <a:spcBef>
                <a:spcPts val="1200"/>
              </a:spcBef>
            </a:pPr>
            <a:r>
              <a:rPr lang="en-US" sz="2600" b="1" dirty="0">
                <a:solidFill>
                  <a:schemeClr val="tx1"/>
                </a:solidFill>
              </a:rPr>
              <a:t>Hypothetical Construct</a:t>
            </a:r>
            <a:r>
              <a:rPr lang="en-US" sz="2600" dirty="0">
                <a:solidFill>
                  <a:schemeClr val="tx1"/>
                </a:solidFill>
              </a:rPr>
              <a:t>: is an unclear phenomenon that does not lend itself to accurate measurement because of its abstract and subjective nature. </a:t>
            </a:r>
          </a:p>
        </p:txBody>
      </p:sp>
    </p:spTree>
    <p:extLst>
      <p:ext uri="{BB962C8B-B14F-4D97-AF65-F5344CB8AC3E}">
        <p14:creationId xmlns:p14="http://schemas.microsoft.com/office/powerpoint/2010/main" val="239577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868692" cy="2187226"/>
          </a:xfrm>
        </p:spPr>
        <p:txBody>
          <a:bodyPr>
            <a:noAutofit/>
          </a:bodyPr>
          <a:lstStyle/>
          <a:p>
            <a:r>
              <a:rPr lang="en-US" sz="4800" b="1" dirty="0"/>
              <a:t>Scales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400799" y="4040488"/>
            <a:ext cx="5662245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i="1" dirty="0">
                <a:solidFill>
                  <a:prstClr val="white"/>
                </a:solidFill>
                <a:latin typeface="Segoe UI"/>
              </a:rPr>
              <a:t>Tools for Measuring Constructs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435969" y="3956539"/>
            <a:ext cx="529296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34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Measurement Scales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83187" y="987427"/>
            <a:ext cx="7008813" cy="532343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a device providing a range of values which enables the measurement of characteristics exhibited in observing a concept.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Types of measurement scales:</a:t>
            </a:r>
          </a:p>
          <a:p>
            <a:pPr lvl="1">
              <a:lnSpc>
                <a:spcPct val="150000"/>
              </a:lnSpc>
            </a:pPr>
            <a:r>
              <a:rPr lang="en-US" sz="2200" i="1" dirty="0">
                <a:solidFill>
                  <a:schemeClr val="tx1"/>
                </a:solidFill>
              </a:rPr>
              <a:t>Nominal</a:t>
            </a:r>
          </a:p>
          <a:p>
            <a:pPr lvl="1">
              <a:lnSpc>
                <a:spcPct val="150000"/>
              </a:lnSpc>
            </a:pPr>
            <a:r>
              <a:rPr lang="en-US" sz="2200" i="1" dirty="0">
                <a:solidFill>
                  <a:schemeClr val="tx1"/>
                </a:solidFill>
              </a:rPr>
              <a:t>Ordinal</a:t>
            </a:r>
          </a:p>
          <a:p>
            <a:pPr lvl="1">
              <a:lnSpc>
                <a:spcPct val="150000"/>
              </a:lnSpc>
            </a:pPr>
            <a:r>
              <a:rPr lang="en-US" sz="2200" i="1" dirty="0">
                <a:solidFill>
                  <a:schemeClr val="tx1"/>
                </a:solidFill>
              </a:rPr>
              <a:t>Interval</a:t>
            </a:r>
          </a:p>
          <a:p>
            <a:pPr lvl="1">
              <a:lnSpc>
                <a:spcPct val="150000"/>
              </a:lnSpc>
            </a:pPr>
            <a:r>
              <a:rPr lang="en-US" sz="2200" i="1" dirty="0">
                <a:solidFill>
                  <a:schemeClr val="tx1"/>
                </a:solidFill>
              </a:rPr>
              <a:t>Ratio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rgbClr val="0573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04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1. Nominal Scale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0" y="1825625"/>
            <a:ext cx="10874187" cy="483359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 measurement scale that assigns subjects into specific categories based on a particular measurement criterion.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These are scales ‘</a:t>
            </a:r>
            <a:r>
              <a:rPr lang="en-US" b="1" dirty="0"/>
              <a:t>in names only</a:t>
            </a:r>
            <a:r>
              <a:rPr lang="en-US" dirty="0"/>
              <a:t>’. Numbers used are simply to represent categories, and carry no numerical value.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4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040286"/>
              </p:ext>
            </p:extLst>
          </p:nvPr>
        </p:nvGraphicFramePr>
        <p:xfrm>
          <a:off x="5140959" y="4428978"/>
          <a:ext cx="319522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869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53757">
                <a:tc gridSpan="2">
                  <a:txBody>
                    <a:bodyPr/>
                    <a:lstStyle/>
                    <a:p>
                      <a:r>
                        <a:rPr lang="en-US" dirty="0"/>
                        <a:t>What</a:t>
                      </a:r>
                      <a:r>
                        <a:rPr lang="en-US" baseline="0" dirty="0"/>
                        <a:t> is your gender?</a:t>
                      </a:r>
                      <a:endParaRPr lang="en-US" dirty="0"/>
                    </a:p>
                  </a:txBody>
                  <a:tcPr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8671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M – Male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8671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F – Female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271576"/>
              </p:ext>
            </p:extLst>
          </p:nvPr>
        </p:nvGraphicFramePr>
        <p:xfrm>
          <a:off x="8472658" y="4428978"/>
          <a:ext cx="3195225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869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53757">
                <a:tc gridSpan="2">
                  <a:txBody>
                    <a:bodyPr/>
                    <a:lstStyle/>
                    <a:p>
                      <a:r>
                        <a:rPr lang="en-US" dirty="0"/>
                        <a:t>What</a:t>
                      </a:r>
                      <a:r>
                        <a:rPr lang="en-US" baseline="0" dirty="0"/>
                        <a:t> is your hair color?</a:t>
                      </a:r>
                      <a:endParaRPr lang="en-US" dirty="0"/>
                    </a:p>
                  </a:txBody>
                  <a:tcPr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8671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</a:t>
                      </a:r>
                      <a:r>
                        <a:rPr lang="en-US" baseline="0" dirty="0"/>
                        <a:t> – Brown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8671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 – Black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8671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3 – Blonde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8671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4 – Gray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8671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5 – Other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17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 Ordinal Scale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5"/>
            <a:ext cx="1098176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 scale that arranges objects or alternatives according to their magnitude (size).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It is clear that Good is better than Average, but not clear by how much.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779311"/>
              </p:ext>
            </p:extLst>
          </p:nvPr>
        </p:nvGraphicFramePr>
        <p:xfrm>
          <a:off x="2032000" y="3248333"/>
          <a:ext cx="81280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r>
                        <a:rPr lang="en-US" dirty="0"/>
                        <a:t>Rank</a:t>
                      </a:r>
                      <a:r>
                        <a:rPr lang="en-US" baseline="0" dirty="0"/>
                        <a:t> the quality of service at each of our branch offices:</a:t>
                      </a:r>
                      <a:endParaRPr lang="en-US" dirty="0"/>
                    </a:p>
                  </a:txBody>
                  <a:tcPr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Abu Dhabi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Average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Good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Average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Good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Sharjah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Average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Good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685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3. Interval Scale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4"/>
            <a:ext cx="10574214" cy="49113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 scale that not only arranges objects or alternatives according to their magnitudes but also distinguishes this ordered arrangement in units of </a:t>
            </a:r>
            <a:r>
              <a:rPr lang="en-US" b="1" dirty="0"/>
              <a:t>equal intervals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This scale not only indicates order, it also measures order.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505282"/>
              </p:ext>
            </p:extLst>
          </p:nvPr>
        </p:nvGraphicFramePr>
        <p:xfrm>
          <a:off x="1495866" y="3462866"/>
          <a:ext cx="9200269" cy="1263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60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08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20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208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208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208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573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Strongly</a:t>
                      </a:r>
                      <a:r>
                        <a:rPr lang="en-US" baseline="0" dirty="0"/>
                        <a:t> Disagree</a:t>
                      </a:r>
                      <a:endParaRPr lang="en-US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Disagree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Neutral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Agree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Strongly Agree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3799">
                <a:tc>
                  <a:txBody>
                    <a:bodyPr/>
                    <a:lstStyle/>
                    <a:p>
                      <a:r>
                        <a:rPr lang="en-US" dirty="0"/>
                        <a:t>I enjoy</a:t>
                      </a:r>
                      <a:r>
                        <a:rPr lang="en-US" baseline="0" dirty="0"/>
                        <a:t> shopping.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202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4. Ratio Scale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0" y="1825624"/>
            <a:ext cx="10669171" cy="49113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 scale having actual, rather than relative, quantities and possessing an absolute zero.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Absolute zero implies that absence of a given attribute can be reported on this scale.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The responses to these questions could range from 0 to any reasonable number.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742119"/>
              </p:ext>
            </p:extLst>
          </p:nvPr>
        </p:nvGraphicFramePr>
        <p:xfrm>
          <a:off x="1062112" y="3726610"/>
          <a:ext cx="10067777" cy="1613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576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101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6124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3799">
                <a:tc>
                  <a:txBody>
                    <a:bodyPr/>
                    <a:lstStyle/>
                    <a:p>
                      <a:r>
                        <a:rPr lang="en-US" dirty="0"/>
                        <a:t>How</a:t>
                      </a:r>
                      <a:r>
                        <a:rPr lang="en-US" baseline="0" dirty="0"/>
                        <a:t> many other organizations did you work for before joining this firm?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3799">
                <a:tc>
                  <a:txBody>
                    <a:bodyPr/>
                    <a:lstStyle/>
                    <a:p>
                      <a:r>
                        <a:rPr lang="en-US" dirty="0"/>
                        <a:t>How many years of education</a:t>
                      </a:r>
                      <a:r>
                        <a:rPr lang="en-US" baseline="0" dirty="0"/>
                        <a:t> have your completed?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9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Statistical Analysis of Scales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83187" y="987427"/>
            <a:ext cx="6633675" cy="198085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i="1" dirty="0">
                <a:solidFill>
                  <a:schemeClr val="tx1"/>
                </a:solidFill>
              </a:rPr>
              <a:t>The type of scale that is utilized in business research determines the form of the statistical analysis that can be applied.</a:t>
            </a:r>
            <a:endParaRPr lang="en-US" sz="2200" i="1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rgbClr val="0573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837040"/>
              </p:ext>
            </p:extLst>
          </p:nvPr>
        </p:nvGraphicFramePr>
        <p:xfrm>
          <a:off x="674077" y="3040836"/>
          <a:ext cx="10843846" cy="3177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26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288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423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541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Scale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Numerical Operation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Descriptive Statistics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5417">
                <a:tc>
                  <a:txBody>
                    <a:bodyPr/>
                    <a:lstStyle/>
                    <a:p>
                      <a:r>
                        <a:rPr lang="en-US" sz="2000" b="1" dirty="0"/>
                        <a:t>Nominal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i="1" dirty="0"/>
                        <a:t>Counting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i="1" dirty="0"/>
                        <a:t>Frequency</a:t>
                      </a:r>
                      <a:r>
                        <a:rPr lang="en-US" sz="2000" i="1" baseline="0" dirty="0"/>
                        <a:t> &amp; percentages</a:t>
                      </a:r>
                      <a:endParaRPr lang="en-US" sz="20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5417">
                <a:tc>
                  <a:txBody>
                    <a:bodyPr/>
                    <a:lstStyle/>
                    <a:p>
                      <a:r>
                        <a:rPr lang="en-US" sz="2000" b="1" dirty="0"/>
                        <a:t>Ordinal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i="1" dirty="0"/>
                        <a:t>Rank ordering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i="1" dirty="0"/>
                        <a:t>Median, ranges, percentile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5417">
                <a:tc>
                  <a:txBody>
                    <a:bodyPr/>
                    <a:lstStyle/>
                    <a:p>
                      <a:r>
                        <a:rPr lang="en-US" sz="2000" b="1" dirty="0"/>
                        <a:t>Interval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i="1" dirty="0"/>
                        <a:t>Arithmetic operations on intervals</a:t>
                      </a:r>
                      <a:r>
                        <a:rPr lang="en-US" sz="2000" i="1" baseline="0" dirty="0"/>
                        <a:t> </a:t>
                      </a:r>
                      <a:endParaRPr lang="en-US" sz="20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i="1" dirty="0"/>
                        <a:t>Mean, standard deviation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5417">
                <a:tc>
                  <a:txBody>
                    <a:bodyPr/>
                    <a:lstStyle/>
                    <a:p>
                      <a:r>
                        <a:rPr lang="en-US" sz="2000" b="1" dirty="0"/>
                        <a:t>Ratio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i="1" dirty="0"/>
                        <a:t>Arithmetic</a:t>
                      </a:r>
                      <a:r>
                        <a:rPr lang="en-US" sz="2000" i="1" baseline="0" dirty="0"/>
                        <a:t> operations on actual quantities</a:t>
                      </a:r>
                      <a:endParaRPr lang="en-US" sz="20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i="1" dirty="0"/>
                        <a:t>Geometric</a:t>
                      </a:r>
                      <a:r>
                        <a:rPr lang="en-US" sz="2000" i="1" baseline="0" dirty="0"/>
                        <a:t> mean, coefficient of variation</a:t>
                      </a:r>
                      <a:endParaRPr lang="en-US" sz="20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03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983940" y="2402237"/>
            <a:ext cx="6414249" cy="2187226"/>
          </a:xfrm>
        </p:spPr>
        <p:txBody>
          <a:bodyPr>
            <a:noAutofit/>
          </a:bodyPr>
          <a:lstStyle/>
          <a:p>
            <a:r>
              <a:rPr lang="en-US" sz="4800" b="1" dirty="0"/>
              <a:t>Goodness of Measures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66929" y="4040488"/>
            <a:ext cx="5325036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i="1" dirty="0">
                <a:solidFill>
                  <a:prstClr val="white"/>
                </a:solidFill>
                <a:latin typeface="Segoe UI"/>
              </a:rPr>
              <a:t>Using Interviews &amp; Questionnaires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145306" y="3956539"/>
            <a:ext cx="57680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9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Goodness of Measures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0" y="1825624"/>
            <a:ext cx="10669171" cy="49113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A test of quality that ensures that the instrument we use to measure a particular construct is in fact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Measuring the variable accurately, and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Targeting precisely the variable that we intend to measure.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The use of good measurement instruments confirms the accuracy of the results, which in turn, enhances the scientific quality of the research.</a:t>
            </a:r>
          </a:p>
        </p:txBody>
      </p:sp>
    </p:spTree>
    <p:extLst>
      <p:ext uri="{BB962C8B-B14F-4D97-AF65-F5344CB8AC3E}">
        <p14:creationId xmlns:p14="http://schemas.microsoft.com/office/powerpoint/2010/main" val="95379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2929" y="1990165"/>
            <a:ext cx="1559859" cy="143883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Goodness of Measures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3486994" y="1026459"/>
            <a:ext cx="2059918" cy="3352800"/>
            <a:chOff x="3486994" y="1026459"/>
            <a:chExt cx="2059918" cy="3352800"/>
          </a:xfrm>
        </p:grpSpPr>
        <p:sp>
          <p:nvSpPr>
            <p:cNvPr id="5" name="Rectangle 4"/>
            <p:cNvSpPr/>
            <p:nvPr/>
          </p:nvSpPr>
          <p:spPr>
            <a:xfrm>
              <a:off x="3987053" y="1026459"/>
              <a:ext cx="1559859" cy="143883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Reliability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3987053" y="2940424"/>
              <a:ext cx="1559859" cy="143883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Validity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 flipH="1">
              <a:off x="3738282" y="1721224"/>
              <a:ext cx="0" cy="19498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3486994" y="2708954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3735259" y="3657767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>
              <a:off x="3737150" y="1730645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 Placeholder 2"/>
          <p:cNvSpPr txBox="1">
            <a:spLocks/>
          </p:cNvSpPr>
          <p:nvPr/>
        </p:nvSpPr>
        <p:spPr>
          <a:xfrm>
            <a:off x="5572918" y="1179093"/>
            <a:ext cx="3836702" cy="10373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800" b="1" i="1" dirty="0">
                <a:solidFill>
                  <a:schemeClr val="tx1"/>
                </a:solidFill>
                <a:latin typeface="+mn-lt"/>
              </a:rPr>
              <a:t>The degree to which measures are free from error (bias) and therefore yield consistent results.</a:t>
            </a:r>
          </a:p>
        </p:txBody>
      </p:sp>
      <p:sp>
        <p:nvSpPr>
          <p:cNvPr id="78" name="Text Placeholder 2"/>
          <p:cNvSpPr txBox="1">
            <a:spLocks/>
          </p:cNvSpPr>
          <p:nvPr/>
        </p:nvSpPr>
        <p:spPr>
          <a:xfrm>
            <a:off x="5580939" y="3136230"/>
            <a:ext cx="3836702" cy="10373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800" b="1" i="1" dirty="0">
                <a:solidFill>
                  <a:schemeClr val="tx1"/>
                </a:solidFill>
                <a:latin typeface="+mn-lt"/>
              </a:rPr>
              <a:t>The ability of a scale or instrument to measure what it is intended to measure.</a:t>
            </a:r>
          </a:p>
        </p:txBody>
      </p:sp>
      <p:sp>
        <p:nvSpPr>
          <p:cNvPr id="79" name="Title 4"/>
          <p:cNvSpPr txBox="1">
            <a:spLocks/>
          </p:cNvSpPr>
          <p:nvPr/>
        </p:nvSpPr>
        <p:spPr>
          <a:xfrm>
            <a:off x="7831913" y="5029201"/>
            <a:ext cx="4149071" cy="1600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solidFill>
                  <a:srgbClr val="0070C0"/>
                </a:solidFill>
              </a:rPr>
              <a:t>Goodness of Measures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V="1">
            <a:off x="8023412" y="6224265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91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Goodness of Measures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0" y="1825624"/>
            <a:ext cx="10669171" cy="380026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Reliability tests how </a:t>
            </a:r>
            <a:r>
              <a:rPr lang="en-US" b="1" dirty="0"/>
              <a:t>consistently</a:t>
            </a:r>
            <a:r>
              <a:rPr lang="en-US" dirty="0"/>
              <a:t> an instrument measures whatever concept its is measuring.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Validity tests how well an instrument measures the </a:t>
            </a:r>
            <a:r>
              <a:rPr lang="en-US" b="1" dirty="0"/>
              <a:t>particular concept </a:t>
            </a:r>
            <a:r>
              <a:rPr lang="en-US" dirty="0"/>
              <a:t>it is intended to measure.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Together, reliability and validity of the measure attest to the scientific rigor that has gone into the research study.</a:t>
            </a:r>
          </a:p>
        </p:txBody>
      </p:sp>
    </p:spTree>
    <p:extLst>
      <p:ext uri="{BB962C8B-B14F-4D97-AF65-F5344CB8AC3E}">
        <p14:creationId xmlns:p14="http://schemas.microsoft.com/office/powerpoint/2010/main" val="155931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2929" y="1990165"/>
            <a:ext cx="1559859" cy="143883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Goodness of Measures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3486994" y="1026459"/>
            <a:ext cx="2059918" cy="3352800"/>
            <a:chOff x="3486994" y="1026459"/>
            <a:chExt cx="2059918" cy="3352800"/>
          </a:xfrm>
        </p:grpSpPr>
        <p:sp>
          <p:nvSpPr>
            <p:cNvPr id="5" name="Rectangle 4"/>
            <p:cNvSpPr/>
            <p:nvPr/>
          </p:nvSpPr>
          <p:spPr>
            <a:xfrm>
              <a:off x="3987053" y="1026459"/>
              <a:ext cx="1559859" cy="1438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Reliability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3987053" y="2940424"/>
              <a:ext cx="1559859" cy="143883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Validity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 flipH="1">
              <a:off x="3738282" y="1721224"/>
              <a:ext cx="0" cy="19498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3486994" y="2708954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3735259" y="3657767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>
              <a:off x="3737150" y="1730645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Title 4"/>
          <p:cNvSpPr txBox="1">
            <a:spLocks/>
          </p:cNvSpPr>
          <p:nvPr/>
        </p:nvSpPr>
        <p:spPr>
          <a:xfrm>
            <a:off x="7831913" y="5029201"/>
            <a:ext cx="4149071" cy="1600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solidFill>
                  <a:srgbClr val="0070C0"/>
                </a:solidFill>
              </a:rPr>
              <a:t>Goodness of Measures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V="1">
            <a:off x="8023412" y="6224265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5558135" y="690282"/>
            <a:ext cx="1990059" cy="2066365"/>
            <a:chOff x="5558135" y="690282"/>
            <a:chExt cx="1990059" cy="2066365"/>
          </a:xfrm>
        </p:grpSpPr>
        <p:sp>
          <p:nvSpPr>
            <p:cNvPr id="15" name="Rectangle 14"/>
            <p:cNvSpPr/>
            <p:nvPr/>
          </p:nvSpPr>
          <p:spPr>
            <a:xfrm>
              <a:off x="6066866" y="2245659"/>
              <a:ext cx="1476934" cy="51098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Consistency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066866" y="690282"/>
              <a:ext cx="1481328" cy="51098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Stability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5813611" y="945777"/>
              <a:ext cx="0" cy="15688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5558135" y="1742368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16" idx="1"/>
            </p:cNvCxnSpPr>
            <p:nvPr/>
          </p:nvCxnSpPr>
          <p:spPr>
            <a:xfrm flipH="1" flipV="1">
              <a:off x="5800412" y="945199"/>
              <a:ext cx="266454" cy="57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 flipV="1">
              <a:off x="5804319" y="2508276"/>
              <a:ext cx="266454" cy="57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186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Reliability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5"/>
            <a:ext cx="10574214" cy="47146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b="1" dirty="0"/>
              <a:t>Stability</a:t>
            </a:r>
            <a:r>
              <a:rPr lang="en-US" dirty="0"/>
              <a:t> or repeatability of a measure indicates that when a scale is administered multiple times, it yields similar results.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It can be assessed using: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i="1" u="sng" dirty="0"/>
              <a:t>Test–Retest Reliability</a:t>
            </a:r>
            <a:r>
              <a:rPr lang="en-US" b="1" i="1" dirty="0"/>
              <a:t>: </a:t>
            </a:r>
            <a:r>
              <a:rPr lang="en-US" i="1" dirty="0"/>
              <a:t>The reliability coefﬁcient obtained with the repetition of the same measure on a second occasion.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i="1" u="sng" dirty="0"/>
              <a:t>Parallel-Form Reliability</a:t>
            </a:r>
            <a:r>
              <a:rPr lang="en-US" i="1" dirty="0"/>
              <a:t>: A high correlation between responses on two comparable sets of measures tapping the same construct.</a:t>
            </a:r>
          </a:p>
        </p:txBody>
      </p:sp>
    </p:spTree>
    <p:extLst>
      <p:ext uri="{BB962C8B-B14F-4D97-AF65-F5344CB8AC3E}">
        <p14:creationId xmlns:p14="http://schemas.microsoft.com/office/powerpoint/2010/main" val="72843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Test–Retest Reliability (Example)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108718" y="5654351"/>
            <a:ext cx="830424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306286" y="1959428"/>
            <a:ext cx="4627984" cy="3397671"/>
            <a:chOff x="205273" y="2071396"/>
            <a:chExt cx="4627984" cy="3397671"/>
          </a:xfrm>
        </p:grpSpPr>
        <p:pic>
          <p:nvPicPr>
            <p:cNvPr id="1028" name="Picture 4" descr="https://www.surveygizmo.com/wp-content/uploads/2015/01/results-panel-images-1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99" t="10262" r="34091" b="47488"/>
            <a:stretch/>
          </p:blipFill>
          <p:spPr bwMode="auto">
            <a:xfrm>
              <a:off x="989045" y="2071396"/>
              <a:ext cx="1978089" cy="2332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2255416" y="3369906"/>
              <a:ext cx="2577841" cy="2099161"/>
              <a:chOff x="3729653" y="3377681"/>
              <a:chExt cx="2577841" cy="2099161"/>
            </a:xfrm>
          </p:grpSpPr>
          <p:pic>
            <p:nvPicPr>
              <p:cNvPr id="1030" name="Picture 6" descr="http://logtics.com/assets/images/icon-admin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6399" y="3377681"/>
                <a:ext cx="1646400" cy="1646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Rectangle 14"/>
              <p:cNvSpPr/>
              <p:nvPr/>
            </p:nvSpPr>
            <p:spPr>
              <a:xfrm>
                <a:off x="3729653" y="5094514"/>
                <a:ext cx="2577841" cy="382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prstClr val="black"/>
                    </a:solidFill>
                  </a:rPr>
                  <a:t>Survey A</a:t>
                </a:r>
                <a:endParaRPr lang="en-US" b="1" i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" name="Rectangle 24"/>
            <p:cNvSpPr/>
            <p:nvPr/>
          </p:nvSpPr>
          <p:spPr>
            <a:xfrm>
              <a:off x="205273" y="3354355"/>
              <a:ext cx="205584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</a:rPr>
                <a:t>John</a:t>
              </a:r>
              <a:endParaRPr lang="en-US" b="1" i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702490" y="1962538"/>
            <a:ext cx="4627984" cy="3397671"/>
            <a:chOff x="205273" y="2071396"/>
            <a:chExt cx="4627984" cy="3397671"/>
          </a:xfrm>
        </p:grpSpPr>
        <p:pic>
          <p:nvPicPr>
            <p:cNvPr id="28" name="Picture 4" descr="https://www.surveygizmo.com/wp-content/uploads/2015/01/results-panel-images-1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99" t="10262" r="34091" b="47488"/>
            <a:stretch/>
          </p:blipFill>
          <p:spPr bwMode="auto">
            <a:xfrm>
              <a:off x="989045" y="2071396"/>
              <a:ext cx="1978089" cy="2332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28"/>
            <p:cNvGrpSpPr/>
            <p:nvPr/>
          </p:nvGrpSpPr>
          <p:grpSpPr>
            <a:xfrm>
              <a:off x="2255416" y="3369906"/>
              <a:ext cx="2577841" cy="2099161"/>
              <a:chOff x="3729653" y="3377681"/>
              <a:chExt cx="2577841" cy="2099161"/>
            </a:xfrm>
          </p:grpSpPr>
          <p:pic>
            <p:nvPicPr>
              <p:cNvPr id="31" name="Picture 6" descr="http://logtics.com/assets/images/icon-admin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6399" y="3377681"/>
                <a:ext cx="1646400" cy="1646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" name="Rectangle 31"/>
              <p:cNvSpPr/>
              <p:nvPr/>
            </p:nvSpPr>
            <p:spPr>
              <a:xfrm>
                <a:off x="3729653" y="5094514"/>
                <a:ext cx="2577841" cy="382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prstClr val="black"/>
                    </a:solidFill>
                  </a:rPr>
                  <a:t>Survey A</a:t>
                </a:r>
                <a:endParaRPr lang="en-US" b="1" i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0" name="Rectangle 29"/>
            <p:cNvSpPr/>
            <p:nvPr/>
          </p:nvSpPr>
          <p:spPr>
            <a:xfrm>
              <a:off x="205273" y="3354355"/>
              <a:ext cx="205584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</a:rPr>
                <a:t>John</a:t>
              </a:r>
              <a:endParaRPr lang="en-US" b="1" i="1" dirty="0">
                <a:solidFill>
                  <a:prstClr val="black"/>
                </a:solidFill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2018523" y="5727441"/>
            <a:ext cx="20558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Test 1 (Sunday)</a:t>
            </a:r>
            <a:endParaRPr lang="en-US" b="1" i="1" dirty="0">
              <a:solidFill>
                <a:prstClr val="black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725748" y="5711890"/>
            <a:ext cx="2379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Test 2 (Wednesday)</a:t>
            </a:r>
            <a:endParaRPr lang="en-US" b="1" i="1" dirty="0">
              <a:solidFill>
                <a:prstClr val="black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287348" y="3099318"/>
            <a:ext cx="20558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rgbClr val="00B0F0"/>
                </a:solidFill>
              </a:rPr>
              <a:t>=</a:t>
            </a:r>
            <a:endParaRPr lang="en-US" sz="7200" b="1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84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Parallel-Form Reliability (Example)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306286" y="1959428"/>
            <a:ext cx="4627984" cy="3397671"/>
            <a:chOff x="205273" y="2071396"/>
            <a:chExt cx="4627984" cy="3397671"/>
          </a:xfrm>
        </p:grpSpPr>
        <p:pic>
          <p:nvPicPr>
            <p:cNvPr id="8" name="Picture 4" descr="https://www.surveygizmo.com/wp-content/uploads/2015/01/results-panel-images-1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99" t="10262" r="34091" b="47488"/>
            <a:stretch/>
          </p:blipFill>
          <p:spPr bwMode="auto">
            <a:xfrm>
              <a:off x="989045" y="2071396"/>
              <a:ext cx="1978089" cy="2332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8"/>
            <p:cNvGrpSpPr/>
            <p:nvPr/>
          </p:nvGrpSpPr>
          <p:grpSpPr>
            <a:xfrm>
              <a:off x="2255416" y="3369906"/>
              <a:ext cx="2577841" cy="2099161"/>
              <a:chOff x="3729653" y="3377681"/>
              <a:chExt cx="2577841" cy="2099161"/>
            </a:xfrm>
          </p:grpSpPr>
          <p:pic>
            <p:nvPicPr>
              <p:cNvPr id="11" name="Picture 6" descr="http://logtics.com/assets/images/icon-admin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6399" y="3377681"/>
                <a:ext cx="1646400" cy="1646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3729653" y="5094514"/>
                <a:ext cx="2577841" cy="382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prstClr val="black"/>
                    </a:solidFill>
                  </a:rPr>
                  <a:t>Survey A</a:t>
                </a:r>
                <a:endParaRPr lang="en-US" b="1" i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205273" y="3354355"/>
              <a:ext cx="205584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</a:rPr>
                <a:t>John</a:t>
              </a:r>
              <a:endParaRPr lang="en-US" b="1" i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287348" y="3099318"/>
            <a:ext cx="20558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rgbClr val="00B0F0"/>
                </a:solidFill>
              </a:rPr>
              <a:t>=</a:t>
            </a:r>
            <a:endParaRPr lang="en-US" sz="7200" b="1" i="1" dirty="0">
              <a:solidFill>
                <a:srgbClr val="00B0F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702490" y="1962538"/>
            <a:ext cx="4627984" cy="3397671"/>
            <a:chOff x="205273" y="2071396"/>
            <a:chExt cx="4627984" cy="3397671"/>
          </a:xfrm>
        </p:grpSpPr>
        <p:pic>
          <p:nvPicPr>
            <p:cNvPr id="15" name="Picture 4" descr="https://www.surveygizmo.com/wp-content/uploads/2015/01/results-panel-images-1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99" t="10262" r="34091" b="47488"/>
            <a:stretch/>
          </p:blipFill>
          <p:spPr bwMode="auto">
            <a:xfrm>
              <a:off x="989045" y="2071396"/>
              <a:ext cx="1978089" cy="2332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Group 15"/>
            <p:cNvGrpSpPr/>
            <p:nvPr/>
          </p:nvGrpSpPr>
          <p:grpSpPr>
            <a:xfrm>
              <a:off x="2255416" y="3369906"/>
              <a:ext cx="2577841" cy="2099161"/>
              <a:chOff x="3729653" y="3377681"/>
              <a:chExt cx="2577841" cy="2099161"/>
            </a:xfrm>
          </p:grpSpPr>
          <p:pic>
            <p:nvPicPr>
              <p:cNvPr id="18" name="Picture 6" descr="http://logtics.com/assets/images/icon-admin.png"/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6399" y="3377681"/>
                <a:ext cx="1646400" cy="1646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Rectangle 18"/>
              <p:cNvSpPr/>
              <p:nvPr/>
            </p:nvSpPr>
            <p:spPr>
              <a:xfrm>
                <a:off x="3729653" y="5094514"/>
                <a:ext cx="2577841" cy="382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prstClr val="black"/>
                    </a:solidFill>
                  </a:rPr>
                  <a:t>Survey M</a:t>
                </a:r>
                <a:endParaRPr lang="en-US" b="1" i="1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205273" y="3354355"/>
              <a:ext cx="205584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</a:rPr>
                <a:t>John</a:t>
              </a:r>
              <a:endParaRPr lang="en-US" b="1" i="1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178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Reliability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0" y="1825624"/>
            <a:ext cx="10723535" cy="47611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b="1" dirty="0"/>
              <a:t>Internal Consistency </a:t>
            </a:r>
            <a:r>
              <a:rPr lang="en-US" dirty="0"/>
              <a:t>of a measure assesses the similarity / homogeneity between the items used to measures the given construct.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It can be assessed using: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i="1" u="sng" dirty="0"/>
              <a:t>Inter-Item Reliability</a:t>
            </a:r>
            <a:r>
              <a:rPr lang="en-US" i="1" dirty="0"/>
              <a:t>:</a:t>
            </a:r>
            <a:r>
              <a:rPr lang="en-US" b="1" i="1" dirty="0"/>
              <a:t> </a:t>
            </a:r>
            <a:r>
              <a:rPr lang="en-US" i="1" dirty="0"/>
              <a:t>reflects consistency when participant responses to all items measuring a single construct are similar.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i="1" u="sng"/>
              <a:t>Split-Half Reliability</a:t>
            </a:r>
            <a:r>
              <a:rPr lang="en-US" i="1"/>
              <a:t>:</a:t>
            </a:r>
            <a:r>
              <a:rPr lang="en-US" b="1" i="1"/>
              <a:t> </a:t>
            </a:r>
            <a:r>
              <a:rPr lang="en-US" i="1"/>
              <a:t>Reflects consistency by establishing correlations between two halves of an instrument.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8473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Inter-Item Reliability (Example)</a:t>
            </a:r>
          </a:p>
        </p:txBody>
      </p:sp>
      <p:sp>
        <p:nvSpPr>
          <p:cNvPr id="6" name="Rectangle 5"/>
          <p:cNvSpPr/>
          <p:nvPr/>
        </p:nvSpPr>
        <p:spPr>
          <a:xfrm>
            <a:off x="6883400" y="3148082"/>
            <a:ext cx="48052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u="sng" dirty="0"/>
              <a:t>Inter-Item Reliability</a:t>
            </a:r>
            <a:endParaRPr lang="en-US" b="1" dirty="0"/>
          </a:p>
          <a:p>
            <a:pPr algn="ctr"/>
            <a:endParaRPr lang="en-US" b="1" i="1" dirty="0"/>
          </a:p>
          <a:p>
            <a:pPr algn="ctr"/>
            <a:r>
              <a:rPr lang="en-US" b="1" i="1" dirty="0"/>
              <a:t>All 14 items measuring the construct (Quality of Work Life) should get similar responses from a participant. 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649" y="1600200"/>
            <a:ext cx="4918955" cy="4889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99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Split-Half Reliability (Example)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649" y="1600200"/>
            <a:ext cx="4918955" cy="4889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1252220" y="2237740"/>
            <a:ext cx="4945380" cy="1874520"/>
          </a:xfrm>
          <a:prstGeom prst="rect">
            <a:avLst/>
          </a:prstGeom>
          <a:solidFill>
            <a:srgbClr val="C00000">
              <a:alpha val="25098"/>
            </a:srgb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56030" y="4163060"/>
            <a:ext cx="4954270" cy="2313940"/>
          </a:xfrm>
          <a:prstGeom prst="rect">
            <a:avLst/>
          </a:prstGeom>
          <a:solidFill>
            <a:srgbClr val="00B050">
              <a:alpha val="25098"/>
            </a:srgb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883400" y="3148082"/>
            <a:ext cx="48052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u="sng" dirty="0"/>
              <a:t>Split-Half Reliability</a:t>
            </a:r>
          </a:p>
          <a:p>
            <a:pPr algn="ctr"/>
            <a:endParaRPr lang="en-US" b="1" u="sng" dirty="0"/>
          </a:p>
          <a:p>
            <a:pPr algn="ctr"/>
            <a:r>
              <a:rPr lang="en-US" b="1" i="1" dirty="0"/>
              <a:t>If the instrument is divided into two halves, the results of the first half should have a strong correlation with the other half.</a:t>
            </a:r>
          </a:p>
        </p:txBody>
      </p:sp>
    </p:spTree>
    <p:extLst>
      <p:ext uri="{BB962C8B-B14F-4D97-AF65-F5344CB8AC3E}">
        <p14:creationId xmlns:p14="http://schemas.microsoft.com/office/powerpoint/2010/main" val="187236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2929" y="1990165"/>
            <a:ext cx="1559859" cy="143883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Goodness of Measures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3486994" y="1026459"/>
            <a:ext cx="2059918" cy="3352800"/>
            <a:chOff x="3486994" y="1026459"/>
            <a:chExt cx="2059918" cy="3352800"/>
          </a:xfrm>
        </p:grpSpPr>
        <p:sp>
          <p:nvSpPr>
            <p:cNvPr id="5" name="Rectangle 4"/>
            <p:cNvSpPr/>
            <p:nvPr/>
          </p:nvSpPr>
          <p:spPr>
            <a:xfrm>
              <a:off x="3987053" y="1026459"/>
              <a:ext cx="1559859" cy="143883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Reliability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3987053" y="2940424"/>
              <a:ext cx="1559859" cy="143883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Validity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 flipH="1">
              <a:off x="3738282" y="1721224"/>
              <a:ext cx="0" cy="19498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3486994" y="2708954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3735259" y="3657767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>
              <a:off x="3737150" y="1730645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5558135" y="690282"/>
            <a:ext cx="1990059" cy="2066365"/>
            <a:chOff x="5558135" y="690282"/>
            <a:chExt cx="1990059" cy="2066365"/>
          </a:xfrm>
        </p:grpSpPr>
        <p:sp>
          <p:nvSpPr>
            <p:cNvPr id="8" name="Rectangle 7"/>
            <p:cNvSpPr/>
            <p:nvPr/>
          </p:nvSpPr>
          <p:spPr>
            <a:xfrm>
              <a:off x="6066866" y="2245659"/>
              <a:ext cx="1476934" cy="51098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Consistency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066866" y="690282"/>
              <a:ext cx="1481328" cy="51098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Stability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5813611" y="945777"/>
              <a:ext cx="0" cy="15688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5558135" y="1742368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9" idx="1"/>
            </p:cNvCxnSpPr>
            <p:nvPr/>
          </p:nvCxnSpPr>
          <p:spPr>
            <a:xfrm flipH="1" flipV="1">
              <a:off x="5800412" y="945199"/>
              <a:ext cx="266454" cy="57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 flipV="1">
              <a:off x="5804319" y="2508276"/>
              <a:ext cx="266454" cy="57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7547151" y="277905"/>
            <a:ext cx="3412202" cy="1322294"/>
            <a:chOff x="7547151" y="277905"/>
            <a:chExt cx="3412202" cy="1322294"/>
          </a:xfrm>
        </p:grpSpPr>
        <p:sp>
          <p:nvSpPr>
            <p:cNvPr id="10" name="Rectangle 9"/>
            <p:cNvSpPr/>
            <p:nvPr/>
          </p:nvSpPr>
          <p:spPr>
            <a:xfrm>
              <a:off x="7913596" y="277905"/>
              <a:ext cx="3045757" cy="51098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Test-Retest Reliability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913596" y="1089211"/>
              <a:ext cx="3045757" cy="51098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Parallel Form Reliability</a:t>
              </a:r>
            </a:p>
          </p:txBody>
        </p:sp>
        <p:cxnSp>
          <p:nvCxnSpPr>
            <p:cNvPr id="70" name="Straight Connector 69"/>
            <p:cNvCxnSpPr>
              <a:stCxn id="10" idx="1"/>
            </p:cNvCxnSpPr>
            <p:nvPr/>
          </p:nvCxnSpPr>
          <p:spPr>
            <a:xfrm flipH="1">
              <a:off x="7547151" y="533399"/>
              <a:ext cx="366445" cy="31020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7547151" y="1037491"/>
              <a:ext cx="366445" cy="31020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7543244" y="1846728"/>
            <a:ext cx="3416109" cy="1322294"/>
            <a:chOff x="7543244" y="1846728"/>
            <a:chExt cx="3416109" cy="1322294"/>
          </a:xfrm>
        </p:grpSpPr>
        <p:sp>
          <p:nvSpPr>
            <p:cNvPr id="12" name="Rectangle 11"/>
            <p:cNvSpPr/>
            <p:nvPr/>
          </p:nvSpPr>
          <p:spPr>
            <a:xfrm>
              <a:off x="7913596" y="1846728"/>
              <a:ext cx="3045757" cy="51098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Inter-Item Reliability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913596" y="2658034"/>
              <a:ext cx="3045757" cy="51098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Split-Half Reliability</a:t>
              </a:r>
            </a:p>
          </p:txBody>
        </p:sp>
        <p:cxnSp>
          <p:nvCxnSpPr>
            <p:cNvPr id="74" name="Straight Connector 73"/>
            <p:cNvCxnSpPr/>
            <p:nvPr/>
          </p:nvCxnSpPr>
          <p:spPr>
            <a:xfrm flipH="1">
              <a:off x="7543244" y="2088660"/>
              <a:ext cx="366445" cy="31020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543244" y="2592752"/>
              <a:ext cx="366445" cy="31020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itle 4"/>
          <p:cNvSpPr txBox="1">
            <a:spLocks/>
          </p:cNvSpPr>
          <p:nvPr/>
        </p:nvSpPr>
        <p:spPr>
          <a:xfrm>
            <a:off x="7831913" y="5029201"/>
            <a:ext cx="4149071" cy="1600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solidFill>
                  <a:srgbClr val="0070C0"/>
                </a:solidFill>
              </a:rPr>
              <a:t>Goodness of Measures</a:t>
            </a: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8023412" y="6224265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248772" y="4370678"/>
            <a:ext cx="6999155" cy="1164879"/>
            <a:chOff x="1943102" y="4388756"/>
            <a:chExt cx="6999155" cy="1164879"/>
          </a:xfrm>
        </p:grpSpPr>
        <p:sp>
          <p:nvSpPr>
            <p:cNvPr id="80" name="Rectangle 79"/>
            <p:cNvSpPr/>
            <p:nvPr/>
          </p:nvSpPr>
          <p:spPr>
            <a:xfrm>
              <a:off x="1943102" y="4912659"/>
              <a:ext cx="1687604" cy="640976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Content Validity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556314" y="4903695"/>
              <a:ext cx="1687604" cy="640976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Criterion Validity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254653" y="4908177"/>
              <a:ext cx="1687604" cy="640976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Construct Validity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2773506" y="4634289"/>
              <a:ext cx="0" cy="25988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6443309" y="4388756"/>
              <a:ext cx="0" cy="25988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409379" y="4634289"/>
              <a:ext cx="0" cy="25988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8088168" y="4637399"/>
              <a:ext cx="0" cy="25988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2768553" y="4648467"/>
              <a:ext cx="533489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3617113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Validity 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5"/>
            <a:ext cx="1057421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b="1" dirty="0"/>
              <a:t>Content</a:t>
            </a:r>
            <a:r>
              <a:rPr lang="en-US" dirty="0"/>
              <a:t> validity ensures that the measure includes an adequate and representative set of items that tap the concept.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It is commonly assessed using: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i="1" u="sng" dirty="0"/>
              <a:t>Face Validity</a:t>
            </a:r>
            <a:r>
              <a:rPr lang="en-US" i="1" dirty="0"/>
              <a:t>:</a:t>
            </a:r>
            <a:r>
              <a:rPr lang="en-US" b="1" i="1" dirty="0"/>
              <a:t> </a:t>
            </a:r>
            <a:r>
              <a:rPr lang="en-US" i="1" dirty="0"/>
              <a:t>an index established through professional agreement which indicates that the items that are intended to measure a concept, do on the face of it look like they measure the concept. </a:t>
            </a:r>
          </a:p>
        </p:txBody>
      </p:sp>
    </p:spTree>
    <p:extLst>
      <p:ext uri="{BB962C8B-B14F-4D97-AF65-F5344CB8AC3E}">
        <p14:creationId xmlns:p14="http://schemas.microsoft.com/office/powerpoint/2010/main" val="72634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Content Validity (Example)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649" y="1600200"/>
            <a:ext cx="4918955" cy="4889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6883400" y="3148082"/>
            <a:ext cx="48052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u="sng" dirty="0"/>
              <a:t>Face Validity</a:t>
            </a:r>
          </a:p>
          <a:p>
            <a:pPr algn="ctr"/>
            <a:endParaRPr lang="en-US" b="1" u="sng" dirty="0"/>
          </a:p>
          <a:p>
            <a:pPr algn="ctr"/>
            <a:r>
              <a:rPr lang="en-US" b="1" i="1" dirty="0"/>
              <a:t>All 14 items appear to be logically related to the construct of Quality of Work Life, and seem to cover all its dimensions completely.</a:t>
            </a:r>
          </a:p>
        </p:txBody>
      </p:sp>
    </p:spTree>
    <p:extLst>
      <p:ext uri="{BB962C8B-B14F-4D97-AF65-F5344CB8AC3E}">
        <p14:creationId xmlns:p14="http://schemas.microsoft.com/office/powerpoint/2010/main" val="31495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Validity 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5"/>
            <a:ext cx="1057421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b="1" dirty="0"/>
              <a:t>Criterion</a:t>
            </a:r>
            <a:r>
              <a:rPr lang="en-US" dirty="0"/>
              <a:t> validity is the ability of a measure to correlate with other measures of the same construct.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It is measured in terms of: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i="1" u="sng" dirty="0"/>
              <a:t>Concurrent Validity</a:t>
            </a:r>
            <a:r>
              <a:rPr lang="en-US" i="1" dirty="0"/>
              <a:t>:</a:t>
            </a:r>
            <a:r>
              <a:rPr lang="en-US" b="1" i="1" dirty="0"/>
              <a:t> </a:t>
            </a:r>
            <a:r>
              <a:rPr lang="en-US" i="1" dirty="0"/>
              <a:t>the ability of a scale to distinguish between groups that it should theoretically be able to distinguish between.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i="1" u="sng" dirty="0"/>
              <a:t>Predictive Validity</a:t>
            </a:r>
            <a:r>
              <a:rPr lang="en-US" i="1" dirty="0"/>
              <a:t>:</a:t>
            </a:r>
            <a:r>
              <a:rPr lang="en-US" b="1" i="1" dirty="0"/>
              <a:t> </a:t>
            </a:r>
            <a:r>
              <a:rPr lang="en-US" i="1" dirty="0"/>
              <a:t>the ability of a scale to predict something it should theoretically be able to predict.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97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Concurrent </a:t>
            </a:r>
            <a:r>
              <a:rPr lang="en-US" b="1" dirty="0"/>
              <a:t>Validity (Example)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566844" y="4801721"/>
            <a:ext cx="11158989" cy="19229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i="1" dirty="0"/>
              <a:t>A questionnaire on job satisfaction with </a:t>
            </a:r>
            <a:r>
              <a:rPr lang="en-US" b="1" i="1" dirty="0"/>
              <a:t>Concurrent Validity </a:t>
            </a:r>
            <a:r>
              <a:rPr lang="en-US" i="1" dirty="0"/>
              <a:t>would be able to differentiate between these employees. </a:t>
            </a:r>
          </a:p>
          <a:p>
            <a:pPr marL="342900" lvl="1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i="1" dirty="0"/>
              <a:t>If both individuals have the same score on the job satisfaction scale, then the test would not be a valid measure of job satisfaction.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474516" y="1629334"/>
            <a:ext cx="3110752" cy="3344117"/>
            <a:chOff x="1461068" y="1963270"/>
            <a:chExt cx="3110752" cy="334411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02009" y="1963270"/>
              <a:ext cx="3028870" cy="233978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Content Placeholder 5"/>
            <p:cNvSpPr txBox="1">
              <a:spLocks/>
            </p:cNvSpPr>
            <p:nvPr/>
          </p:nvSpPr>
          <p:spPr>
            <a:xfrm>
              <a:off x="1461068" y="4455459"/>
              <a:ext cx="3110752" cy="85192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lnSpc>
                  <a:spcPct val="100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rPr lang="en-US" i="1" dirty="0"/>
                <a:t>Sarah loves her job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637751" y="1630455"/>
            <a:ext cx="3110752" cy="3341875"/>
            <a:chOff x="7476387" y="1889312"/>
            <a:chExt cx="3110752" cy="334187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22790" y="1889312"/>
              <a:ext cx="3003308" cy="23330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ontent Placeholder 5"/>
            <p:cNvSpPr txBox="1">
              <a:spLocks/>
            </p:cNvSpPr>
            <p:nvPr/>
          </p:nvSpPr>
          <p:spPr>
            <a:xfrm>
              <a:off x="7476387" y="4379259"/>
              <a:ext cx="3110752" cy="85192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lnSpc>
                  <a:spcPct val="100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rPr lang="en-US" i="1" dirty="0"/>
                <a:t>John hates his job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573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Predictive Validity (Example)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662094" y="4592171"/>
            <a:ext cx="11158989" cy="19229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i="1" dirty="0"/>
              <a:t>An aptitude test taken before hiring these employees should have been able to correctly indicate their future job performance.</a:t>
            </a:r>
          </a:p>
          <a:p>
            <a:pPr marL="342900" lvl="1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i="1" dirty="0"/>
              <a:t>If the aptitude test predicted that both employees would perform equally well, the scale did not have </a:t>
            </a:r>
            <a:r>
              <a:rPr lang="en-US" b="1" i="1" dirty="0"/>
              <a:t>Predictive Validity.</a:t>
            </a:r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3305625" y="1696978"/>
            <a:ext cx="3110752" cy="8519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i="1" dirty="0"/>
              <a:t>Ahmed is a high achiever at work</a:t>
            </a:r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5559569" y="3143657"/>
            <a:ext cx="3110752" cy="8519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i="1" dirty="0"/>
              <a:t>Ali is usually clueless about his work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370" y="1613754"/>
            <a:ext cx="1988160" cy="2361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1215" y="1607960"/>
            <a:ext cx="1992983" cy="2359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579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Validity 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5"/>
            <a:ext cx="10574214" cy="47634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b="1" dirty="0"/>
              <a:t>Construct</a:t>
            </a:r>
            <a:r>
              <a:rPr lang="en-US" dirty="0"/>
              <a:t> validity testifies to how well the results obtained from the use of a scale fit the theories around which the scale is designed.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It is measured in terms of: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i="1" u="sng" dirty="0"/>
              <a:t>Convergent Validity</a:t>
            </a:r>
            <a:r>
              <a:rPr lang="en-US" i="1" dirty="0"/>
              <a:t>:</a:t>
            </a:r>
            <a:r>
              <a:rPr lang="en-US" b="1" i="1" dirty="0"/>
              <a:t> </a:t>
            </a:r>
            <a:r>
              <a:rPr lang="en-US" i="1" dirty="0"/>
              <a:t>is established when the scores obtained with two different instruments measuring the same concept are highly correlated.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i="1" u="sng" dirty="0"/>
              <a:t>Discriminant Validity</a:t>
            </a:r>
            <a:r>
              <a:rPr lang="en-US" i="1" dirty="0"/>
              <a:t>:</a:t>
            </a:r>
            <a:r>
              <a:rPr lang="en-US" b="1" i="1" dirty="0"/>
              <a:t> </a:t>
            </a:r>
            <a:r>
              <a:rPr lang="en-US" i="1" dirty="0"/>
              <a:t>is established when, based on theory, two variables are predicted to be uncorrelated, and the scores obtained by measuring them are empirically found to be so.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51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5"/>
          <p:cNvSpPr txBox="1">
            <a:spLocks/>
          </p:cNvSpPr>
          <p:nvPr/>
        </p:nvSpPr>
        <p:spPr>
          <a:xfrm>
            <a:off x="838201" y="1825625"/>
            <a:ext cx="10574214" cy="47634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Consider these two separate measures on Job Satisfaction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sz="500" dirty="0"/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Survey A has </a:t>
            </a:r>
            <a:r>
              <a:rPr lang="en-US" b="1" dirty="0"/>
              <a:t>convergent validity </a:t>
            </a:r>
            <a:r>
              <a:rPr lang="en-US" dirty="0"/>
              <a:t>if the scores obtained using it have a </a:t>
            </a:r>
            <a:r>
              <a:rPr lang="en-US" u="sng" dirty="0"/>
              <a:t>high correlation </a:t>
            </a:r>
            <a:r>
              <a:rPr lang="en-US" dirty="0"/>
              <a:t>with the scores obtained using the standard scale. 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Convergent Validity (Example)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500087"/>
              </p:ext>
            </p:extLst>
          </p:nvPr>
        </p:nvGraphicFramePr>
        <p:xfrm>
          <a:off x="546100" y="2590801"/>
          <a:ext cx="5410200" cy="1888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94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7613">
                <a:tc>
                  <a:txBody>
                    <a:bodyPr/>
                    <a:lstStyle/>
                    <a:p>
                      <a:r>
                        <a:rPr lang="en-US" b="1" dirty="0"/>
                        <a:t>Job Satisfaction Survey (New)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dirty="0"/>
                        <a:t>SD</a:t>
                      </a:r>
                      <a:r>
                        <a:rPr lang="en-US" baseline="0" dirty="0"/>
                        <a:t>                 </a:t>
                      </a:r>
                      <a:r>
                        <a:rPr lang="en-US" dirty="0"/>
                        <a:t>SA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Overall</a:t>
                      </a:r>
                      <a:r>
                        <a:rPr lang="en-US" i="1" baseline="0" dirty="0"/>
                        <a:t>, I am satisfied at my firm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I</a:t>
                      </a:r>
                      <a:r>
                        <a:rPr lang="en-US" i="1" baseline="0" dirty="0"/>
                        <a:t> find my work challenging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I like the kind of work I 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My working</a:t>
                      </a:r>
                      <a:r>
                        <a:rPr lang="en-US" i="1" baseline="0" dirty="0"/>
                        <a:t> conditions are good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20" name="Straight Arrow Connector 19"/>
          <p:cNvCxnSpPr/>
          <p:nvPr/>
        </p:nvCxnSpPr>
        <p:spPr>
          <a:xfrm>
            <a:off x="4572000" y="2781300"/>
            <a:ext cx="9525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203754"/>
              </p:ext>
            </p:extLst>
          </p:nvPr>
        </p:nvGraphicFramePr>
        <p:xfrm>
          <a:off x="6134100" y="2590801"/>
          <a:ext cx="5410200" cy="1888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94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7613">
                <a:tc>
                  <a:txBody>
                    <a:bodyPr/>
                    <a:lstStyle/>
                    <a:p>
                      <a:r>
                        <a:rPr lang="en-US" b="1" dirty="0"/>
                        <a:t>Job Satisfaction (Standard)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dirty="0"/>
                        <a:t>SD</a:t>
                      </a:r>
                      <a:r>
                        <a:rPr lang="en-US" baseline="0" dirty="0"/>
                        <a:t>                 </a:t>
                      </a:r>
                      <a:r>
                        <a:rPr lang="en-US" dirty="0"/>
                        <a:t>SA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I feel</a:t>
                      </a:r>
                      <a:r>
                        <a:rPr lang="en-US" i="1" baseline="0" dirty="0"/>
                        <a:t> satisfied at this firm.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I</a:t>
                      </a:r>
                      <a:r>
                        <a:rPr lang="en-US" i="1" baseline="0" dirty="0"/>
                        <a:t> have on good terms with peers.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My job is rewarding.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I enjoy coming to work.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22" name="Straight Arrow Connector 21"/>
          <p:cNvCxnSpPr/>
          <p:nvPr/>
        </p:nvCxnSpPr>
        <p:spPr>
          <a:xfrm>
            <a:off x="10160000" y="2781300"/>
            <a:ext cx="9525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69646" y="4530209"/>
            <a:ext cx="54596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New Measure of Job Satisfaction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122734" y="4511159"/>
            <a:ext cx="54596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Previously Validated Measure of Job Satisfaction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78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Discriminant Validity (Example)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5"/>
            <a:ext cx="10574214" cy="47634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Theoretically, the constructs job satisfaction and achievement motivation are unrelated.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endParaRPr lang="en-US" dirty="0"/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The job satisfaction survey would have </a:t>
            </a:r>
            <a:r>
              <a:rPr lang="en-US" b="1" dirty="0"/>
              <a:t>discriminant validity</a:t>
            </a:r>
            <a:r>
              <a:rPr lang="en-US" dirty="0"/>
              <a:t> if its results showed </a:t>
            </a:r>
            <a:r>
              <a:rPr lang="en-US" u="sng" dirty="0"/>
              <a:t>weak correlation</a:t>
            </a:r>
            <a:r>
              <a:rPr lang="en-US" dirty="0"/>
              <a:t> with the results of the achievement motivation survey.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560797"/>
              </p:ext>
            </p:extLst>
          </p:nvPr>
        </p:nvGraphicFramePr>
        <p:xfrm>
          <a:off x="328613" y="2988471"/>
          <a:ext cx="5627688" cy="1888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15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632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7613">
                <a:tc>
                  <a:txBody>
                    <a:bodyPr/>
                    <a:lstStyle/>
                    <a:p>
                      <a:r>
                        <a:rPr lang="en-US" b="1" dirty="0"/>
                        <a:t>Job Satisfaction Survey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dirty="0"/>
                        <a:t>SD</a:t>
                      </a:r>
                      <a:r>
                        <a:rPr lang="en-US" baseline="0" dirty="0"/>
                        <a:t>                 </a:t>
                      </a:r>
                      <a:r>
                        <a:rPr lang="en-US" dirty="0"/>
                        <a:t>SA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Overall</a:t>
                      </a:r>
                      <a:r>
                        <a:rPr lang="en-US" i="1" baseline="0" dirty="0"/>
                        <a:t>, I am satisfied at my firm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I</a:t>
                      </a:r>
                      <a:r>
                        <a:rPr lang="en-US" i="1" baseline="0" dirty="0"/>
                        <a:t> find my work challenging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I like the kind of work I 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My working</a:t>
                      </a:r>
                      <a:r>
                        <a:rPr lang="en-US" i="1" baseline="0" dirty="0"/>
                        <a:t> conditions are good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505504"/>
              </p:ext>
            </p:extLst>
          </p:nvPr>
        </p:nvGraphicFramePr>
        <p:xfrm>
          <a:off x="6142037" y="2988471"/>
          <a:ext cx="5645152" cy="1888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501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89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89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789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7899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7899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7613">
                <a:tc>
                  <a:txBody>
                    <a:bodyPr/>
                    <a:lstStyle/>
                    <a:p>
                      <a:r>
                        <a:rPr lang="en-US" b="1" dirty="0"/>
                        <a:t>Achievement</a:t>
                      </a:r>
                      <a:r>
                        <a:rPr lang="en-US" b="1" baseline="0" dirty="0"/>
                        <a:t> Motivation </a:t>
                      </a:r>
                      <a:r>
                        <a:rPr lang="en-US" b="1" dirty="0"/>
                        <a:t>Survey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dirty="0"/>
                        <a:t>SD</a:t>
                      </a:r>
                      <a:r>
                        <a:rPr lang="en-US" baseline="0" dirty="0"/>
                        <a:t>                 </a:t>
                      </a:r>
                      <a:r>
                        <a:rPr lang="en-US" dirty="0"/>
                        <a:t>SA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I consider myself</a:t>
                      </a:r>
                      <a:r>
                        <a:rPr lang="en-US" i="1" baseline="0" dirty="0"/>
                        <a:t> as hardworking.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I enjoy spending my time at</a:t>
                      </a:r>
                      <a:r>
                        <a:rPr lang="en-US" i="1" baseline="0" dirty="0"/>
                        <a:t> work.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I like to be the best at what I do.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7613">
                <a:tc>
                  <a:txBody>
                    <a:bodyPr/>
                    <a:lstStyle/>
                    <a:p>
                      <a:r>
                        <a:rPr lang="en-US" i="1" dirty="0"/>
                        <a:t>I like to deal with difficult situations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4542972" y="3166310"/>
            <a:ext cx="9525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0283372" y="3166310"/>
            <a:ext cx="9525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31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Types of Validity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763028"/>
              </p:ext>
            </p:extLst>
          </p:nvPr>
        </p:nvGraphicFramePr>
        <p:xfrm>
          <a:off x="375728" y="1496043"/>
          <a:ext cx="11494218" cy="5090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82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835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224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250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Types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What is Measured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Method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2504">
                <a:tc>
                  <a:txBody>
                    <a:bodyPr/>
                    <a:lstStyle/>
                    <a:p>
                      <a:r>
                        <a:rPr lang="en-US" sz="1800" b="1" dirty="0"/>
                        <a:t>Content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i="1" dirty="0"/>
                        <a:t>Does the measure adequately</a:t>
                      </a:r>
                      <a:r>
                        <a:rPr lang="en-US" sz="1800" i="1" baseline="0" dirty="0"/>
                        <a:t> measure the concept?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/>
                        <a:t>Expert Advice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2504">
                <a:tc>
                  <a:txBody>
                    <a:bodyPr/>
                    <a:lstStyle/>
                    <a:p>
                      <a:r>
                        <a:rPr lang="en-US" sz="1800" b="1" dirty="0"/>
                        <a:t>Criterion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i="1" dirty="0"/>
                        <a:t>Does the measure differentiate in a manner that helps to predict a criterion variable?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i="1" dirty="0"/>
                        <a:t>Correlation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2504">
                <a:tc>
                  <a:txBody>
                    <a:bodyPr/>
                    <a:lstStyle/>
                    <a:p>
                      <a:pPr marL="465138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i="1" dirty="0"/>
                        <a:t>Concurrent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i="1" dirty="0"/>
                        <a:t>Does the measure differentiate</a:t>
                      </a:r>
                      <a:r>
                        <a:rPr lang="en-US" sz="1800" i="1" baseline="0" dirty="0"/>
                        <a:t> in a manner that helps to predict a criterion variable currently.</a:t>
                      </a:r>
                      <a:endParaRPr lang="en-US" sz="1800" i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2504">
                <a:tc>
                  <a:txBody>
                    <a:bodyPr/>
                    <a:lstStyle/>
                    <a:p>
                      <a:pPr marL="465138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i="1" dirty="0"/>
                        <a:t>Predictive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i="1" dirty="0"/>
                        <a:t>Does the measure differentiate</a:t>
                      </a:r>
                      <a:r>
                        <a:rPr lang="en-US" sz="1800" i="1" baseline="0" dirty="0"/>
                        <a:t> individuals in a manner as to help predict a future criterion?</a:t>
                      </a:r>
                      <a:endParaRPr lang="en-US" sz="1800" i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2504">
                <a:tc>
                  <a:txBody>
                    <a:bodyPr/>
                    <a:lstStyle/>
                    <a:p>
                      <a:r>
                        <a:rPr lang="en-US" sz="1800" b="1" dirty="0"/>
                        <a:t>Construct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i="1" dirty="0"/>
                        <a:t>Does the instrument tap the concept</a:t>
                      </a:r>
                      <a:r>
                        <a:rPr lang="en-US" sz="1800" i="1" baseline="0" dirty="0"/>
                        <a:t> as theorized? </a:t>
                      </a:r>
                      <a:endParaRPr lang="en-US" sz="1800" i="1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i="1" dirty="0"/>
                        <a:t>Correlation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2504">
                <a:tc>
                  <a:txBody>
                    <a:bodyPr/>
                    <a:lstStyle/>
                    <a:p>
                      <a:pPr marL="465138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i="1" dirty="0"/>
                        <a:t>Convergent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i="1" dirty="0"/>
                        <a:t>Do two instruments measuring the concept</a:t>
                      </a:r>
                      <a:r>
                        <a:rPr lang="en-US" sz="1800" i="1" baseline="0" dirty="0"/>
                        <a:t> correlate highly?</a:t>
                      </a:r>
                      <a:endParaRPr lang="en-US" sz="1800" i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32504">
                <a:tc>
                  <a:txBody>
                    <a:bodyPr/>
                    <a:lstStyle/>
                    <a:p>
                      <a:pPr marL="465138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i="1" dirty="0"/>
                        <a:t>Discriminant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i="1" dirty="0"/>
                        <a:t>Does the measure have a low correlation with a variable that is</a:t>
                      </a:r>
                      <a:r>
                        <a:rPr lang="en-US" sz="1800" i="1" baseline="0" dirty="0"/>
                        <a:t> supposed to be unrelated to this variable?</a:t>
                      </a:r>
                      <a:endParaRPr lang="en-US" sz="1800" i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923907"/>
      </p:ext>
    </p:extLst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Straight Connector 81"/>
          <p:cNvCxnSpPr/>
          <p:nvPr/>
        </p:nvCxnSpPr>
        <p:spPr>
          <a:xfrm>
            <a:off x="8908867" y="6224265"/>
            <a:ext cx="329184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/>
          <p:cNvGrpSpPr/>
          <p:nvPr/>
        </p:nvGrpSpPr>
        <p:grpSpPr>
          <a:xfrm>
            <a:off x="248772" y="4370678"/>
            <a:ext cx="8531775" cy="2167582"/>
            <a:chOff x="1943102" y="4388756"/>
            <a:chExt cx="8531775" cy="2167582"/>
          </a:xfrm>
        </p:grpSpPr>
        <p:grpSp>
          <p:nvGrpSpPr>
            <p:cNvPr id="50" name="Group 49"/>
            <p:cNvGrpSpPr/>
            <p:nvPr/>
          </p:nvGrpSpPr>
          <p:grpSpPr>
            <a:xfrm>
              <a:off x="1943102" y="4912659"/>
              <a:ext cx="1687604" cy="1643679"/>
              <a:chOff x="1943102" y="4912659"/>
              <a:chExt cx="1687604" cy="1643679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943102" y="4912659"/>
                <a:ext cx="1687604" cy="640976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/>
                  <a:t>Content Validity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968649" y="6040867"/>
                <a:ext cx="1600200" cy="515471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i="1" dirty="0"/>
                  <a:t>Face</a:t>
                </a: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>
                <a:off x="2779058" y="5553635"/>
                <a:ext cx="0" cy="47513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/>
            <p:cNvGrpSpPr/>
            <p:nvPr/>
          </p:nvGrpSpPr>
          <p:grpSpPr>
            <a:xfrm>
              <a:off x="3764280" y="4903695"/>
              <a:ext cx="3280185" cy="1652643"/>
              <a:chOff x="3764280" y="4903695"/>
              <a:chExt cx="3280185" cy="1652643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4556314" y="4903695"/>
                <a:ext cx="1687604" cy="640976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/>
                  <a:t>Criterion Validity</a:t>
                </a: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764280" y="6040867"/>
                <a:ext cx="1600200" cy="515471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i="1" dirty="0"/>
                  <a:t>Concurrent</a:t>
                </a: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444265" y="6040867"/>
                <a:ext cx="1600200" cy="515471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i="1" dirty="0"/>
                  <a:t>Predictive</a:t>
                </a:r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4652681" y="5809129"/>
                <a:ext cx="0" cy="23756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6176681" y="5800165"/>
                <a:ext cx="0" cy="23756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5423111" y="5547900"/>
                <a:ext cx="0" cy="23756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flipH="1">
                <a:off x="4635054" y="5808573"/>
                <a:ext cx="155052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oup 48"/>
            <p:cNvGrpSpPr/>
            <p:nvPr/>
          </p:nvGrpSpPr>
          <p:grpSpPr>
            <a:xfrm>
              <a:off x="7237722" y="4908177"/>
              <a:ext cx="3237155" cy="1648161"/>
              <a:chOff x="7237722" y="4908177"/>
              <a:chExt cx="3237155" cy="1648161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7958038" y="4908177"/>
                <a:ext cx="1687604" cy="640976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/>
                  <a:t>Construct Validity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237722" y="6040867"/>
                <a:ext cx="1600200" cy="515471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i="1" dirty="0"/>
                  <a:t>Convergent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874677" y="6040867"/>
                <a:ext cx="1600200" cy="515471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i="1" dirty="0"/>
                  <a:t>Discriminant</a:t>
                </a:r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>
                <a:off x="8018546" y="5800677"/>
                <a:ext cx="0" cy="23756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9559964" y="5805159"/>
                <a:ext cx="0" cy="23756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8790022" y="5551848"/>
                <a:ext cx="0" cy="23756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flipH="1">
                <a:off x="8002777" y="5804624"/>
                <a:ext cx="155921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Straight Connector 50"/>
            <p:cNvCxnSpPr/>
            <p:nvPr/>
          </p:nvCxnSpPr>
          <p:spPr>
            <a:xfrm>
              <a:off x="2773506" y="4634289"/>
              <a:ext cx="0" cy="25988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6443309" y="4388756"/>
              <a:ext cx="0" cy="25988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5409379" y="4634289"/>
              <a:ext cx="0" cy="25988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8764659" y="4637399"/>
              <a:ext cx="0" cy="25988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2774303" y="4648467"/>
              <a:ext cx="601149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1922929" y="1990165"/>
            <a:ext cx="1559859" cy="143883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Goodness of Measures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3486994" y="1026459"/>
            <a:ext cx="2059918" cy="3352800"/>
            <a:chOff x="3486994" y="1026459"/>
            <a:chExt cx="2059918" cy="3352800"/>
          </a:xfrm>
        </p:grpSpPr>
        <p:sp>
          <p:nvSpPr>
            <p:cNvPr id="5" name="Rectangle 4"/>
            <p:cNvSpPr/>
            <p:nvPr/>
          </p:nvSpPr>
          <p:spPr>
            <a:xfrm>
              <a:off x="3987053" y="1026459"/>
              <a:ext cx="1559859" cy="143883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Reliability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3987053" y="2940424"/>
              <a:ext cx="1559859" cy="143883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Validity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 flipH="1">
              <a:off x="3738282" y="1721224"/>
              <a:ext cx="0" cy="19498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3486994" y="2708954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3735259" y="3657767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>
              <a:off x="3737150" y="1730645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5558135" y="690282"/>
            <a:ext cx="1990059" cy="2066365"/>
            <a:chOff x="5558135" y="690282"/>
            <a:chExt cx="1990059" cy="2066365"/>
          </a:xfrm>
        </p:grpSpPr>
        <p:sp>
          <p:nvSpPr>
            <p:cNvPr id="8" name="Rectangle 7"/>
            <p:cNvSpPr/>
            <p:nvPr/>
          </p:nvSpPr>
          <p:spPr>
            <a:xfrm>
              <a:off x="6066866" y="2245659"/>
              <a:ext cx="1476934" cy="51098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Consistency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066866" y="690282"/>
              <a:ext cx="1481328" cy="51098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Stability</a:t>
              </a: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5813611" y="945777"/>
              <a:ext cx="0" cy="15688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5558135" y="1742368"/>
              <a:ext cx="2517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9" idx="1"/>
            </p:cNvCxnSpPr>
            <p:nvPr/>
          </p:nvCxnSpPr>
          <p:spPr>
            <a:xfrm flipH="1" flipV="1">
              <a:off x="5800412" y="945199"/>
              <a:ext cx="266454" cy="57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 flipV="1">
              <a:off x="5804319" y="2508276"/>
              <a:ext cx="266454" cy="57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7547151" y="277905"/>
            <a:ext cx="3412202" cy="1322294"/>
            <a:chOff x="7547151" y="277905"/>
            <a:chExt cx="3412202" cy="1322294"/>
          </a:xfrm>
        </p:grpSpPr>
        <p:sp>
          <p:nvSpPr>
            <p:cNvPr id="10" name="Rectangle 9"/>
            <p:cNvSpPr/>
            <p:nvPr/>
          </p:nvSpPr>
          <p:spPr>
            <a:xfrm>
              <a:off x="7913596" y="277905"/>
              <a:ext cx="3045757" cy="51098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Test-Retest Reliability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913596" y="1089211"/>
              <a:ext cx="3045757" cy="51098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Parallel Form Reliability</a:t>
              </a:r>
            </a:p>
          </p:txBody>
        </p:sp>
        <p:cxnSp>
          <p:nvCxnSpPr>
            <p:cNvPr id="70" name="Straight Connector 69"/>
            <p:cNvCxnSpPr>
              <a:stCxn id="10" idx="1"/>
            </p:cNvCxnSpPr>
            <p:nvPr/>
          </p:nvCxnSpPr>
          <p:spPr>
            <a:xfrm flipH="1">
              <a:off x="7547151" y="533399"/>
              <a:ext cx="366445" cy="31020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7547151" y="1037491"/>
              <a:ext cx="366445" cy="31020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7543244" y="1846728"/>
            <a:ext cx="3416109" cy="1322294"/>
            <a:chOff x="7543244" y="1846728"/>
            <a:chExt cx="3416109" cy="1322294"/>
          </a:xfrm>
        </p:grpSpPr>
        <p:sp>
          <p:nvSpPr>
            <p:cNvPr id="12" name="Rectangle 11"/>
            <p:cNvSpPr/>
            <p:nvPr/>
          </p:nvSpPr>
          <p:spPr>
            <a:xfrm>
              <a:off x="7913596" y="1846728"/>
              <a:ext cx="3045757" cy="51098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Inter-Item Reliability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913596" y="2658034"/>
              <a:ext cx="3045757" cy="51098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Split-Half Reliability</a:t>
              </a:r>
            </a:p>
          </p:txBody>
        </p:sp>
        <p:cxnSp>
          <p:nvCxnSpPr>
            <p:cNvPr id="74" name="Straight Connector 73"/>
            <p:cNvCxnSpPr/>
            <p:nvPr/>
          </p:nvCxnSpPr>
          <p:spPr>
            <a:xfrm flipH="1">
              <a:off x="7543244" y="2088660"/>
              <a:ext cx="366445" cy="31020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543244" y="2592752"/>
              <a:ext cx="366445" cy="31020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itle 4"/>
          <p:cNvSpPr txBox="1">
            <a:spLocks/>
          </p:cNvSpPr>
          <p:nvPr/>
        </p:nvSpPr>
        <p:spPr>
          <a:xfrm>
            <a:off x="7831913" y="5029201"/>
            <a:ext cx="4149071" cy="1600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solidFill>
                  <a:srgbClr val="0070C0"/>
                </a:solidFill>
              </a:rPr>
              <a:t>Goodness of Measures</a:t>
            </a:r>
          </a:p>
        </p:txBody>
      </p:sp>
    </p:spTree>
    <p:extLst>
      <p:ext uri="{BB962C8B-B14F-4D97-AF65-F5344CB8AC3E}">
        <p14:creationId xmlns:p14="http://schemas.microsoft.com/office/powerpoint/2010/main" val="362579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983940" y="2402237"/>
            <a:ext cx="6414249" cy="2187226"/>
          </a:xfrm>
        </p:spPr>
        <p:txBody>
          <a:bodyPr>
            <a:noAutofit/>
          </a:bodyPr>
          <a:lstStyle/>
          <a:p>
            <a:r>
              <a:rPr lang="en-US" sz="4800" b="1" dirty="0"/>
              <a:t>Attitude Measurement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45306" y="4040488"/>
            <a:ext cx="5325036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i="1" dirty="0">
                <a:solidFill>
                  <a:prstClr val="white"/>
                </a:solidFill>
                <a:latin typeface="Segoe UI"/>
              </a:rPr>
              <a:t>Using Interviews &amp; Questionnaires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145306" y="3956539"/>
            <a:ext cx="563431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50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6028267" y="2402237"/>
            <a:ext cx="5987270" cy="2187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settled way of thinking or feeling about something.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Attitude</a:t>
            </a:r>
          </a:p>
        </p:txBody>
      </p:sp>
    </p:spTree>
    <p:extLst>
      <p:ext uri="{BB962C8B-B14F-4D97-AF65-F5344CB8AC3E}">
        <p14:creationId xmlns:p14="http://schemas.microsoft.com/office/powerpoint/2010/main" val="291633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Attitude Measurement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0" y="1825625"/>
            <a:ext cx="10997241" cy="476495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Attitude is a </a:t>
            </a:r>
            <a:r>
              <a:rPr lang="en-US" b="1" dirty="0"/>
              <a:t>hypothetical</a:t>
            </a:r>
            <a:r>
              <a:rPr lang="en-US" dirty="0"/>
              <a:t> construct, i.e. a variable that is not directly observable, but is measurable by indirect means such as verbal expression or overt behavior.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It is defined in terms of its three components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Affective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Cognitive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Behavioral</a:t>
            </a:r>
          </a:p>
        </p:txBody>
      </p:sp>
    </p:spTree>
    <p:extLst>
      <p:ext uri="{BB962C8B-B14F-4D97-AF65-F5344CB8AC3E}">
        <p14:creationId xmlns:p14="http://schemas.microsoft.com/office/powerpoint/2010/main" val="20883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Components of Attitudes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0" y="1825625"/>
            <a:ext cx="10997241" cy="476495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Affective Component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Feelings / emotions about an object. 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Example: “I love my the organization I work for”.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Cognitive Component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Knowledge and beliefs about an object.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Example: “I think my organization works for the betterment of people”.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Behavioral Component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Tendency to behave in a particular way towards and object.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Example: “I recommend my firm to friends”.</a:t>
            </a:r>
          </a:p>
        </p:txBody>
      </p:sp>
    </p:spTree>
    <p:extLst>
      <p:ext uri="{BB962C8B-B14F-4D97-AF65-F5344CB8AC3E}">
        <p14:creationId xmlns:p14="http://schemas.microsoft.com/office/powerpoint/2010/main" val="157887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Selecting a Measurement Scale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0" y="1825625"/>
            <a:ext cx="10997241" cy="476495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Affective Component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Feelings / emotions about an object. 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Example: “I love my the organization I work for”.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Cognitive Component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Knowledge and beliefs about an object.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Example: “I think my organization works for the betterment of people”.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Behavioral Component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Tendency to behave in a particular way towards and object.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Example: “I recommend my firm to friends”.</a:t>
            </a:r>
          </a:p>
        </p:txBody>
      </p:sp>
    </p:spTree>
    <p:extLst>
      <p:ext uri="{BB962C8B-B14F-4D97-AF65-F5344CB8AC3E}">
        <p14:creationId xmlns:p14="http://schemas.microsoft.com/office/powerpoint/2010/main" val="403188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Techniques for Measuring Attitudes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5"/>
            <a:ext cx="1057421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Ranking</a:t>
            </a:r>
          </a:p>
          <a:p>
            <a:pPr lvl="1"/>
            <a:r>
              <a:rPr lang="en-US" sz="2000" dirty="0"/>
              <a:t>Requiring the respondent to rank order objects in overall performance on the basis of a characteristic.</a:t>
            </a:r>
          </a:p>
          <a:p>
            <a:r>
              <a:rPr lang="en-US" sz="2400" b="1" dirty="0"/>
              <a:t>Rating</a:t>
            </a:r>
          </a:p>
          <a:p>
            <a:pPr lvl="1"/>
            <a:r>
              <a:rPr lang="en-US" sz="2000" dirty="0"/>
              <a:t>Asking the respondent to estimate the magnitude of a characteristic, or quality, that an object possesses by indicating on a scale where he or she would rate an object.</a:t>
            </a:r>
          </a:p>
          <a:p>
            <a:r>
              <a:rPr lang="en-US" altLang="en-US" sz="2400" b="1" dirty="0"/>
              <a:t>Sorting</a:t>
            </a:r>
          </a:p>
          <a:p>
            <a:pPr lvl="1"/>
            <a:r>
              <a:rPr lang="en-US" altLang="en-US" sz="2000" dirty="0"/>
              <a:t>Presenting the respondent with several concepts and requiring the respondent to arrange or otherwise classify the concepts.</a:t>
            </a:r>
          </a:p>
          <a:p>
            <a:r>
              <a:rPr lang="en-US" altLang="en-US" sz="2400" b="1" dirty="0"/>
              <a:t>Choice</a:t>
            </a:r>
          </a:p>
          <a:p>
            <a:pPr lvl="1"/>
            <a:r>
              <a:rPr lang="en-US" altLang="en-US" sz="2000" dirty="0"/>
              <a:t>Asking a respondent to choose one alternative from among several alternatives; it is assumed that the chosen alternative is preferred over the others.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0197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640387" y="3443287"/>
            <a:ext cx="6197826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06363">
              <a:defRPr/>
            </a:pPr>
            <a:r>
              <a:rPr lang="en-US" sz="2400" dirty="0"/>
              <a:t>The Internet is superior to traditional libraries for comprehensive searches.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Strongly Disagree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Disagree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Neither Agree nor Disagree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Agree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Strongly Agree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Ranking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An ordinal scale that asks respondents to rank order (from most preferred to least preferred) a set of objects or attributes.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rgbClr val="0573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40386" y="3443286"/>
            <a:ext cx="6197828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06363">
              <a:defRPr/>
            </a:pPr>
            <a:r>
              <a:rPr lang="en-US" sz="2400" dirty="0"/>
              <a:t>Rank the following service features in order of your preference (1 being most preferred).</a:t>
            </a:r>
          </a:p>
          <a:p>
            <a:pPr marL="914400" indent="-457200"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Speed of Delivery</a:t>
            </a:r>
          </a:p>
          <a:p>
            <a:pPr marL="914400" indent="-457200"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Taste of Food</a:t>
            </a:r>
          </a:p>
          <a:p>
            <a:pPr marL="914400" indent="-457200"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Price of Meals</a:t>
            </a:r>
          </a:p>
          <a:p>
            <a:pPr marL="914400" indent="-457200"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Variety of Cuisines </a:t>
            </a:r>
          </a:p>
          <a:p>
            <a:pPr marL="914400" indent="-457200"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24 hour Customer Service</a:t>
            </a:r>
          </a:p>
        </p:txBody>
      </p:sp>
    </p:spTree>
    <p:extLst>
      <p:ext uri="{BB962C8B-B14F-4D97-AF65-F5344CB8AC3E}">
        <p14:creationId xmlns:p14="http://schemas.microsoft.com/office/powerpoint/2010/main" val="266936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Rating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An interval or ratio scale that requires participants to score an object without making a direct comparison to another object or attitude.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rgbClr val="0573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640387" y="3443287"/>
            <a:ext cx="6197826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06363">
              <a:defRPr/>
            </a:pPr>
            <a:r>
              <a:rPr lang="en-US" sz="2400" dirty="0"/>
              <a:t>The Internet is superior to traditional libraries for comprehensive searches.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Strongly Disagree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Disagree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Neither Agree nor Disagree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Agree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Strongly Agree</a:t>
            </a:r>
          </a:p>
        </p:txBody>
      </p:sp>
    </p:spTree>
    <p:extLst>
      <p:ext uri="{BB962C8B-B14F-4D97-AF65-F5344CB8AC3E}">
        <p14:creationId xmlns:p14="http://schemas.microsoft.com/office/powerpoint/2010/main" val="350494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805811"/>
              </p:ext>
            </p:extLst>
          </p:nvPr>
        </p:nvGraphicFramePr>
        <p:xfrm>
          <a:off x="217578" y="186081"/>
          <a:ext cx="11741061" cy="1431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95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7013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Commonly Used Rating Scales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Measure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Subject</a:t>
                      </a:r>
                      <a:r>
                        <a:rPr lang="en-US" sz="1800" b="1" i="1" baseline="0" dirty="0"/>
                        <a:t> Must</a:t>
                      </a:r>
                      <a:endParaRPr lang="en-US" sz="18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Advantages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Disadvantages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r>
                        <a:rPr lang="en-US" sz="1800" b="0" dirty="0"/>
                        <a:t>Category Scale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Indicate a response category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Flexible,</a:t>
                      </a:r>
                      <a:r>
                        <a:rPr lang="en-US" sz="1800" i="1" baseline="0" dirty="0"/>
                        <a:t> easy to respond to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Ambiguous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640387" y="3443287"/>
            <a:ext cx="6197826" cy="31393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06363"/>
            <a:r>
              <a:rPr lang="en-US" sz="2200" dirty="0"/>
              <a:t>I plan to purchase an HP laptop in the next 12 months.</a:t>
            </a:r>
          </a:p>
          <a:p>
            <a:pPr marL="457200" lvl="2">
              <a:buFont typeface="Wingdings" pitchFamily="2" charset="2"/>
              <a:buChar char="q"/>
            </a:pPr>
            <a:r>
              <a:rPr lang="en-US" sz="2200" dirty="0"/>
              <a:t>  Yes</a:t>
            </a:r>
          </a:p>
          <a:p>
            <a:pPr marL="457200" lvl="2">
              <a:buFont typeface="Wingdings" pitchFamily="2" charset="2"/>
              <a:buChar char="q"/>
            </a:pPr>
            <a:r>
              <a:rPr lang="en-US" sz="2200" dirty="0"/>
              <a:t>  Maybe</a:t>
            </a:r>
          </a:p>
          <a:p>
            <a:pPr marL="457200" lvl="2">
              <a:buFont typeface="Wingdings" pitchFamily="2" charset="2"/>
              <a:buChar char="q"/>
            </a:pPr>
            <a:r>
              <a:rPr lang="en-US" sz="2200" dirty="0"/>
              <a:t>  No</a:t>
            </a:r>
          </a:p>
          <a:p>
            <a:pPr marL="457200" lvl="2">
              <a:buFont typeface="Wingdings" pitchFamily="2" charset="2"/>
              <a:buChar char="q"/>
            </a:pPr>
            <a:endParaRPr lang="en-US" sz="2200" dirty="0"/>
          </a:p>
          <a:p>
            <a:pPr marL="457200" lvl="2">
              <a:buFont typeface="Wingdings" pitchFamily="2" charset="2"/>
              <a:buChar char="q"/>
            </a:pPr>
            <a:endParaRPr lang="en-US" sz="2200" dirty="0"/>
          </a:p>
          <a:p>
            <a:pPr marL="457200" lvl="2">
              <a:buFont typeface="Wingdings" pitchFamily="2" charset="2"/>
              <a:buChar char="q"/>
            </a:pPr>
            <a:endParaRPr lang="en-US" sz="2200" dirty="0"/>
          </a:p>
          <a:p>
            <a:pPr marL="457200" lvl="2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51236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182691"/>
              </p:ext>
            </p:extLst>
          </p:nvPr>
        </p:nvGraphicFramePr>
        <p:xfrm>
          <a:off x="217578" y="186081"/>
          <a:ext cx="11741061" cy="1691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95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7013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Commonly Used Rating Scales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Measure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Subject</a:t>
                      </a:r>
                      <a:r>
                        <a:rPr lang="en-US" sz="1800" b="1" i="1" baseline="0" dirty="0"/>
                        <a:t> Must</a:t>
                      </a:r>
                      <a:endParaRPr lang="en-US" sz="18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Advantages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Disadvantages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7208">
                <a:tc>
                  <a:txBody>
                    <a:bodyPr/>
                    <a:lstStyle/>
                    <a:p>
                      <a:r>
                        <a:rPr lang="en-US" sz="1800" b="0" dirty="0"/>
                        <a:t>Likert Scale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Evaluate statements</a:t>
                      </a:r>
                      <a:r>
                        <a:rPr lang="en-US" sz="1800" i="1" baseline="0" dirty="0"/>
                        <a:t> on a scale of agreement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Easiest scale to construct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Hard to judge</a:t>
                      </a:r>
                      <a:r>
                        <a:rPr lang="en-US" sz="1800" i="1" baseline="0" dirty="0"/>
                        <a:t> what a single score means</a:t>
                      </a:r>
                      <a:endParaRPr lang="en-US" sz="18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640387" y="3443287"/>
            <a:ext cx="6197826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06363">
              <a:defRPr/>
            </a:pPr>
            <a:r>
              <a:rPr lang="en-US" sz="2400" dirty="0"/>
              <a:t>The Internet is superior to traditional libraries for comprehensive searches.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Strongly Disagree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Disagree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Neither Agree nor Disagree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Agree</a:t>
            </a:r>
          </a:p>
          <a:p>
            <a:pPr marL="461963" lvl="2">
              <a:buFont typeface="Wingdings" pitchFamily="2" charset="2"/>
              <a:buChar char="q"/>
              <a:defRPr/>
            </a:pPr>
            <a:r>
              <a:rPr lang="en-US" sz="2400" dirty="0"/>
              <a:t>  Strongly Agree</a:t>
            </a:r>
          </a:p>
        </p:txBody>
      </p:sp>
    </p:spTree>
    <p:extLst>
      <p:ext uri="{BB962C8B-B14F-4D97-AF65-F5344CB8AC3E}">
        <p14:creationId xmlns:p14="http://schemas.microsoft.com/office/powerpoint/2010/main" val="161999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877575"/>
              </p:ext>
            </p:extLst>
          </p:nvPr>
        </p:nvGraphicFramePr>
        <p:xfrm>
          <a:off x="217578" y="186081"/>
          <a:ext cx="11741061" cy="2007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95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7013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Commonly Used Rating Scales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Measure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Subject</a:t>
                      </a:r>
                      <a:r>
                        <a:rPr lang="en-US" sz="1800" b="1" i="1" baseline="0" dirty="0"/>
                        <a:t> Must</a:t>
                      </a:r>
                      <a:endParaRPr lang="en-US" sz="18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Advantages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Disadvantages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53155">
                <a:tc>
                  <a:txBody>
                    <a:bodyPr/>
                    <a:lstStyle/>
                    <a:p>
                      <a:r>
                        <a:rPr lang="en-US" sz="1800" b="0" dirty="0"/>
                        <a:t>Semantic Differential</a:t>
                      </a:r>
                      <a:r>
                        <a:rPr lang="en-US" sz="1800" b="0" baseline="0" dirty="0"/>
                        <a:t> Scale</a:t>
                      </a:r>
                      <a:endParaRPr lang="en-US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Choose points between bipolar adjectives on relevant dimensions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Easy</a:t>
                      </a:r>
                      <a:r>
                        <a:rPr lang="en-US" sz="1800" i="1" baseline="0" dirty="0"/>
                        <a:t> to construct; norms exist for comparison, such as profile analysis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Bipolar</a:t>
                      </a:r>
                      <a:r>
                        <a:rPr lang="en-US" sz="1800" i="1" baseline="0" dirty="0"/>
                        <a:t> adjectives must be found; data may be ordinal, not interval</a:t>
                      </a:r>
                      <a:endParaRPr lang="en-US" sz="18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606104"/>
              </p:ext>
            </p:extLst>
          </p:nvPr>
        </p:nvGraphicFramePr>
        <p:xfrm>
          <a:off x="957469" y="3365887"/>
          <a:ext cx="10277062" cy="23128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430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27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27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027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279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0279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62009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630338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baseline="0" dirty="0">
                          <a:solidFill>
                            <a:schemeClr val="tx1"/>
                          </a:solidFill>
                          <a:effectLst/>
                        </a:rPr>
                        <a:t>Indicate </a:t>
                      </a:r>
                      <a:r>
                        <a:rPr lang="en-US" sz="2400" b="0" i="0" dirty="0">
                          <a:solidFill>
                            <a:schemeClr val="tx1"/>
                          </a:solidFill>
                          <a:effectLst/>
                        </a:rPr>
                        <a:t>the nature of managerial work you prefer to do.</a:t>
                      </a:r>
                      <a:endParaRPr lang="en-US" sz="2400" b="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Short term planning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Long term planning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effectLst/>
                        </a:rPr>
                        <a:t>Reactive thinking</a:t>
                      </a:r>
                      <a:endParaRPr lang="en-US" sz="2400" b="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effectLst/>
                        </a:rPr>
                        <a:t>Reflective thinking</a:t>
                      </a:r>
                      <a:endParaRPr lang="en-US" sz="2400" b="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Concrete work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Conceptual work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319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effectLst/>
                        </a:rPr>
                        <a:t>Ongoing, routines</a:t>
                      </a:r>
                      <a:endParaRPr lang="en-US" sz="2400" b="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>
                          <a:solidFill>
                            <a:schemeClr val="tx1"/>
                          </a:solidFill>
                          <a:effectLst/>
                        </a:rPr>
                        <a:t>☐</a:t>
                      </a:r>
                      <a:endParaRPr lang="en-US" sz="2400" b="0" i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effectLst/>
                        </a:rPr>
                        <a:t>Creative</a:t>
                      </a:r>
                      <a:r>
                        <a:rPr lang="en-US" sz="2400" b="0" i="0" baseline="0" dirty="0">
                          <a:solidFill>
                            <a:schemeClr val="tx1"/>
                          </a:solidFill>
                          <a:effectLst/>
                        </a:rPr>
                        <a:t> work</a:t>
                      </a:r>
                      <a:endParaRPr lang="en-US" sz="2400" b="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19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60062"/>
              </p:ext>
            </p:extLst>
          </p:nvPr>
        </p:nvGraphicFramePr>
        <p:xfrm>
          <a:off x="217578" y="186081"/>
          <a:ext cx="11741061" cy="2007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95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7013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Commonly Used Rating Scales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Measure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Subject</a:t>
                      </a:r>
                      <a:r>
                        <a:rPr lang="en-US" sz="1800" b="1" i="1" baseline="0" dirty="0"/>
                        <a:t> Must</a:t>
                      </a:r>
                      <a:endParaRPr lang="en-US" sz="18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Advantages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Disadvantages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53155">
                <a:tc>
                  <a:txBody>
                    <a:bodyPr/>
                    <a:lstStyle/>
                    <a:p>
                      <a:r>
                        <a:rPr lang="en-US" sz="1800" b="0" dirty="0" err="1"/>
                        <a:t>Stapel</a:t>
                      </a:r>
                      <a:r>
                        <a:rPr lang="en-US" sz="1800" b="0" baseline="0" dirty="0"/>
                        <a:t> Scale</a:t>
                      </a:r>
                      <a:endParaRPr lang="en-US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Choose</a:t>
                      </a:r>
                      <a:r>
                        <a:rPr lang="en-US" sz="1800" i="1" baseline="0" dirty="0"/>
                        <a:t> points on a scale with a single adjective in the center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Easier</a:t>
                      </a:r>
                      <a:r>
                        <a:rPr lang="en-US" sz="1800" i="1" baseline="0" dirty="0"/>
                        <a:t> to construct than semantic differential, easy to administer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Endpoints are numerical,</a:t>
                      </a:r>
                      <a:r>
                        <a:rPr lang="en-US" sz="1800" i="1" baseline="0" dirty="0"/>
                        <a:t> not verbal, labels</a:t>
                      </a:r>
                      <a:endParaRPr lang="en-US" sz="18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3" name="Picture 7" descr="Copy (2) of coo01757_1203b"/>
          <p:cNvPicPr>
            <a:picLocks noChangeAspect="1" noChangeArrowheads="1"/>
          </p:cNvPicPr>
          <p:nvPr/>
        </p:nvPicPr>
        <p:blipFill>
          <a:blip r:embed="rId2"/>
          <a:srcRect t="-388"/>
          <a:stretch>
            <a:fillRect/>
          </a:stretch>
        </p:blipFill>
        <p:spPr bwMode="auto">
          <a:xfrm>
            <a:off x="1861344" y="2546626"/>
            <a:ext cx="8469313" cy="369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3966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084374"/>
              </p:ext>
            </p:extLst>
          </p:nvPr>
        </p:nvGraphicFramePr>
        <p:xfrm>
          <a:off x="217578" y="186081"/>
          <a:ext cx="11741061" cy="1691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95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7013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Commonly Used Rating Scales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Measure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Subject</a:t>
                      </a:r>
                      <a:r>
                        <a:rPr lang="en-US" sz="1800" b="1" i="1" baseline="0" dirty="0"/>
                        <a:t> Must</a:t>
                      </a:r>
                      <a:endParaRPr lang="en-US" sz="18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Advantages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Disadvantages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7208">
                <a:tc>
                  <a:txBody>
                    <a:bodyPr/>
                    <a:lstStyle/>
                    <a:p>
                      <a:r>
                        <a:rPr lang="en-US" sz="1800" b="0" dirty="0"/>
                        <a:t>Constant-sum</a:t>
                      </a:r>
                      <a:r>
                        <a:rPr lang="en-US" sz="1800" b="0" baseline="0" dirty="0"/>
                        <a:t> scale</a:t>
                      </a:r>
                      <a:endParaRPr lang="en-US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Divide a constant sum among response alternatives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Approximates an interval measure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Difficult for respondents with low education levels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640387" y="3443287"/>
            <a:ext cx="6197826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06363">
              <a:defRPr/>
            </a:pPr>
            <a:r>
              <a:rPr lang="en-US" sz="2400" dirty="0"/>
              <a:t>In choosing a hand cream, indicate the importance of the following by allotting points for each to total 100 in all:</a:t>
            </a:r>
          </a:p>
          <a:p>
            <a:pPr marL="106363">
              <a:defRPr/>
            </a:pPr>
            <a:endParaRPr lang="en-US" sz="2400" dirty="0"/>
          </a:p>
          <a:p>
            <a:pPr marL="854075" indent="-342900"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Fragrance</a:t>
            </a:r>
          </a:p>
          <a:p>
            <a:pPr marL="854075" indent="-342900"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Color</a:t>
            </a:r>
          </a:p>
          <a:p>
            <a:pPr marL="854075" indent="-342900"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Shape</a:t>
            </a:r>
          </a:p>
          <a:p>
            <a:pPr marL="854075" indent="-342900"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Size</a:t>
            </a:r>
          </a:p>
        </p:txBody>
      </p:sp>
    </p:spTree>
    <p:extLst>
      <p:ext uri="{BB962C8B-B14F-4D97-AF65-F5344CB8AC3E}">
        <p14:creationId xmlns:p14="http://schemas.microsoft.com/office/powerpoint/2010/main" val="122607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63505"/>
              </p:ext>
            </p:extLst>
          </p:nvPr>
        </p:nvGraphicFramePr>
        <p:xfrm>
          <a:off x="217578" y="186081"/>
          <a:ext cx="11741061" cy="1691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95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7013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Commonly Used Rating Scales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Measure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Subject</a:t>
                      </a:r>
                      <a:r>
                        <a:rPr lang="en-US" sz="1800" b="1" i="1" baseline="0" dirty="0"/>
                        <a:t> Must</a:t>
                      </a:r>
                      <a:endParaRPr lang="en-US" sz="18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Advantages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Disadvantages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7208">
                <a:tc>
                  <a:txBody>
                    <a:bodyPr/>
                    <a:lstStyle/>
                    <a:p>
                      <a:r>
                        <a:rPr lang="en-US" sz="1800" b="0" dirty="0"/>
                        <a:t>Graphic scale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Choose a point on a continuum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Visual impact, unlimited scale points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No standard answers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3" name="Picture 11" descr="Copy (4) of coo01757_1203b"/>
          <p:cNvPicPr>
            <a:picLocks noChangeAspect="1" noChangeArrowheads="1"/>
          </p:cNvPicPr>
          <p:nvPr/>
        </p:nvPicPr>
        <p:blipFill rotWithShape="1">
          <a:blip r:embed="rId2"/>
          <a:srcRect l="1383" r="3153" b="7042"/>
          <a:stretch/>
        </p:blipFill>
        <p:spPr bwMode="auto">
          <a:xfrm>
            <a:off x="977348" y="2899741"/>
            <a:ext cx="10237304" cy="2546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299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149766"/>
              </p:ext>
            </p:extLst>
          </p:nvPr>
        </p:nvGraphicFramePr>
        <p:xfrm>
          <a:off x="217578" y="186081"/>
          <a:ext cx="11741061" cy="1691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95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7013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Commonly Used Rating Scales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Measure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Subject</a:t>
                      </a:r>
                      <a:r>
                        <a:rPr lang="en-US" sz="1800" b="1" i="1" baseline="0" dirty="0"/>
                        <a:t> Must</a:t>
                      </a:r>
                      <a:endParaRPr lang="en-US" sz="18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Advantages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Disadvantages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7208">
                <a:tc>
                  <a:txBody>
                    <a:bodyPr/>
                    <a:lstStyle/>
                    <a:p>
                      <a:r>
                        <a:rPr lang="en-US" sz="1800" b="0" dirty="0"/>
                        <a:t>Graphic scale</a:t>
                      </a:r>
                      <a:r>
                        <a:rPr lang="en-US" sz="1800" b="0" baseline="0" dirty="0"/>
                        <a:t> with picture response</a:t>
                      </a:r>
                      <a:endParaRPr lang="en-US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Choose</a:t>
                      </a:r>
                      <a:r>
                        <a:rPr lang="en-US" sz="1800" i="1" baseline="0" dirty="0"/>
                        <a:t> a visual picture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Visual</a:t>
                      </a:r>
                      <a:r>
                        <a:rPr lang="en-US" sz="1800" i="1" baseline="0" dirty="0"/>
                        <a:t> impact, easy for poor readers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Hard</a:t>
                      </a:r>
                      <a:r>
                        <a:rPr lang="en-US" sz="1800" i="1" baseline="0" dirty="0"/>
                        <a:t> to attach a verbal explanation to a response</a:t>
                      </a:r>
                      <a:endParaRPr lang="en-US" sz="18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1671362" y="2956615"/>
            <a:ext cx="8849277" cy="2847837"/>
            <a:chOff x="1671362" y="2956615"/>
            <a:chExt cx="8849277" cy="2847837"/>
          </a:xfrm>
        </p:grpSpPr>
        <p:pic>
          <p:nvPicPr>
            <p:cNvPr id="2050" name="Picture 2" descr="http://www.memhosp.com/cache/media/uploads/Services/Pain_Center/pain_scale_graphic_470_190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465"/>
            <a:stretch/>
          </p:blipFill>
          <p:spPr bwMode="auto">
            <a:xfrm>
              <a:off x="1671362" y="3460023"/>
              <a:ext cx="8849277" cy="23444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 Placeholder 1"/>
            <p:cNvSpPr txBox="1">
              <a:spLocks/>
            </p:cNvSpPr>
            <p:nvPr/>
          </p:nvSpPr>
          <p:spPr>
            <a:xfrm>
              <a:off x="1853580" y="2956615"/>
              <a:ext cx="8443360" cy="68110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b="1" i="1" dirty="0"/>
                <a:t>How would you rate your pain?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454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66220"/>
              </p:ext>
            </p:extLst>
          </p:nvPr>
        </p:nvGraphicFramePr>
        <p:xfrm>
          <a:off x="217578" y="186081"/>
          <a:ext cx="11741061" cy="6486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95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238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7013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Commonly Used Rating Scales</a:t>
                      </a:r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solidFill>
                      <a:srgbClr val="057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Measure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Subject</a:t>
                      </a:r>
                      <a:r>
                        <a:rPr lang="en-US" sz="1800" b="1" i="1" baseline="0" dirty="0"/>
                        <a:t> Must</a:t>
                      </a:r>
                      <a:endParaRPr lang="en-US" sz="18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Advantages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/>
                        <a:t>Disadvantages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7013">
                <a:tc>
                  <a:txBody>
                    <a:bodyPr/>
                    <a:lstStyle/>
                    <a:p>
                      <a:r>
                        <a:rPr lang="en-US" sz="1800" b="0" dirty="0"/>
                        <a:t>Category Scale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Indicate a response category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Flexible,</a:t>
                      </a:r>
                      <a:r>
                        <a:rPr lang="en-US" sz="1800" i="1" baseline="0" dirty="0"/>
                        <a:t> easy to respond to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Ambiguous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7208">
                <a:tc>
                  <a:txBody>
                    <a:bodyPr/>
                    <a:lstStyle/>
                    <a:p>
                      <a:r>
                        <a:rPr lang="en-US" sz="1800" b="0" dirty="0"/>
                        <a:t>Likert Scale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Evaluate statements</a:t>
                      </a:r>
                      <a:r>
                        <a:rPr lang="en-US" sz="1800" i="1" baseline="0" dirty="0"/>
                        <a:t> on a scale of agreement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Easiest scale to construct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Hard to judge</a:t>
                      </a:r>
                      <a:r>
                        <a:rPr lang="en-US" sz="1800" i="1" baseline="0" dirty="0"/>
                        <a:t> what a single score means</a:t>
                      </a:r>
                      <a:endParaRPr lang="en-US" sz="18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53155">
                <a:tc>
                  <a:txBody>
                    <a:bodyPr/>
                    <a:lstStyle/>
                    <a:p>
                      <a:r>
                        <a:rPr lang="en-US" sz="1800" b="0" dirty="0"/>
                        <a:t>Semantic Differential</a:t>
                      </a:r>
                      <a:r>
                        <a:rPr lang="en-US" sz="1800" b="0" baseline="0" dirty="0"/>
                        <a:t> Scale</a:t>
                      </a:r>
                      <a:endParaRPr lang="en-US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Choose points between bipolar adjectives on relevant dimensions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Easy</a:t>
                      </a:r>
                      <a:r>
                        <a:rPr lang="en-US" sz="1800" i="1" baseline="0" dirty="0"/>
                        <a:t> to construct; norms exist for comparison, such as profile analysis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Bipolar</a:t>
                      </a:r>
                      <a:r>
                        <a:rPr lang="en-US" sz="1800" i="1" baseline="0" dirty="0"/>
                        <a:t> adjectives must be found; data may be ordinal, not interval</a:t>
                      </a:r>
                      <a:endParaRPr lang="en-US" sz="18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53155">
                <a:tc>
                  <a:txBody>
                    <a:bodyPr/>
                    <a:lstStyle/>
                    <a:p>
                      <a:r>
                        <a:rPr lang="en-US" sz="1800" b="0" dirty="0" err="1"/>
                        <a:t>Stapel</a:t>
                      </a:r>
                      <a:r>
                        <a:rPr lang="en-US" sz="1800" b="0" baseline="0" dirty="0"/>
                        <a:t> Scale</a:t>
                      </a:r>
                      <a:endParaRPr lang="en-US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Choose</a:t>
                      </a:r>
                      <a:r>
                        <a:rPr lang="en-US" sz="1800" i="1" baseline="0" dirty="0"/>
                        <a:t> points on a scale with a single adjective in the center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Easier</a:t>
                      </a:r>
                      <a:r>
                        <a:rPr lang="en-US" sz="1800" i="1" baseline="0" dirty="0"/>
                        <a:t> to construct than semantic differential, easy to administer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Endpoints are numerical,</a:t>
                      </a:r>
                      <a:r>
                        <a:rPr lang="en-US" sz="1800" i="1" baseline="0" dirty="0"/>
                        <a:t> not verbal, labels</a:t>
                      </a:r>
                      <a:endParaRPr lang="en-US" sz="18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37208">
                <a:tc>
                  <a:txBody>
                    <a:bodyPr/>
                    <a:lstStyle/>
                    <a:p>
                      <a:r>
                        <a:rPr lang="en-US" sz="1800" b="0" dirty="0"/>
                        <a:t>Constant-sum</a:t>
                      </a:r>
                      <a:r>
                        <a:rPr lang="en-US" sz="1800" b="0" baseline="0" dirty="0"/>
                        <a:t> scale</a:t>
                      </a:r>
                      <a:endParaRPr lang="en-US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Divide a constant sum among response alternatives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Approximates an interval measure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Difficult for respondents with low education levels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37208">
                <a:tc>
                  <a:txBody>
                    <a:bodyPr/>
                    <a:lstStyle/>
                    <a:p>
                      <a:r>
                        <a:rPr lang="en-US" sz="1800" b="0" dirty="0"/>
                        <a:t>Graphic scale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Choose a point on a continuum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Visual impact, unlimited scale points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No standard answers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37208">
                <a:tc>
                  <a:txBody>
                    <a:bodyPr/>
                    <a:lstStyle/>
                    <a:p>
                      <a:r>
                        <a:rPr lang="en-US" sz="1800" b="0" dirty="0"/>
                        <a:t>Graphic scale</a:t>
                      </a:r>
                      <a:r>
                        <a:rPr lang="en-US" sz="1800" b="0" baseline="0" dirty="0"/>
                        <a:t> with picture response</a:t>
                      </a:r>
                      <a:endParaRPr lang="en-US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Choose</a:t>
                      </a:r>
                      <a:r>
                        <a:rPr lang="en-US" sz="1800" i="1" baseline="0" dirty="0"/>
                        <a:t> a visual picture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Visual</a:t>
                      </a:r>
                      <a:r>
                        <a:rPr lang="en-US" sz="1800" i="1" baseline="0" dirty="0"/>
                        <a:t> impact, easy for poor readers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i="1" dirty="0"/>
                        <a:t>Hard</a:t>
                      </a:r>
                      <a:r>
                        <a:rPr lang="en-US" sz="1800" i="1" baseline="0" dirty="0"/>
                        <a:t> to attach a verbal explanation to a response</a:t>
                      </a:r>
                      <a:endParaRPr lang="en-US" sz="18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457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Sorting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A nominal scale that asks participants to place/organize certain elements of interest into groups or categories.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rgbClr val="0573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5629049" y="3463245"/>
            <a:ext cx="5996894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8925"/>
            <a:r>
              <a:rPr lang="en-US" sz="2400" dirty="0"/>
              <a:t>Categorize the following cars into one of these categories:</a:t>
            </a:r>
          </a:p>
          <a:p>
            <a:pPr marL="288925"/>
            <a:endParaRPr lang="en-US" sz="2400" dirty="0"/>
          </a:p>
          <a:p>
            <a:pPr marL="288925"/>
            <a:endParaRPr lang="en-US" sz="2400" dirty="0"/>
          </a:p>
          <a:p>
            <a:pPr marL="288925"/>
            <a:endParaRPr lang="en-US" sz="2400" dirty="0"/>
          </a:p>
          <a:p>
            <a:pPr marL="461963" lvl="2">
              <a:buFont typeface="Wingdings" pitchFamily="2" charset="2"/>
              <a:buChar char="q"/>
            </a:pPr>
            <a:r>
              <a:rPr lang="en-US" sz="2400" dirty="0"/>
              <a:t> BMW 7-Series</a:t>
            </a:r>
          </a:p>
          <a:p>
            <a:pPr marL="461963" lvl="2">
              <a:buFont typeface="Wingdings" pitchFamily="2" charset="2"/>
              <a:buChar char="q"/>
            </a:pPr>
            <a:r>
              <a:rPr lang="en-US" sz="2400" dirty="0"/>
              <a:t> Mercedes-Benz S-Class</a:t>
            </a:r>
          </a:p>
          <a:p>
            <a:pPr marL="461963" lvl="2">
              <a:buFont typeface="Wingdings" pitchFamily="2" charset="2"/>
              <a:buChar char="q"/>
            </a:pPr>
            <a:r>
              <a:rPr lang="en-US" sz="2400" dirty="0"/>
              <a:t> Volvo S60 - Sports </a:t>
            </a:r>
          </a:p>
        </p:txBody>
      </p:sp>
      <p:sp>
        <p:nvSpPr>
          <p:cNvPr id="7" name="Text Placeholder 1"/>
          <p:cNvSpPr txBox="1">
            <a:spLocks/>
          </p:cNvSpPr>
          <p:nvPr/>
        </p:nvSpPr>
        <p:spPr>
          <a:xfrm>
            <a:off x="5794830" y="4515189"/>
            <a:ext cx="1739445" cy="60415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i="1" dirty="0"/>
              <a:t>Elegant</a:t>
            </a:r>
          </a:p>
        </p:txBody>
      </p:sp>
      <p:sp>
        <p:nvSpPr>
          <p:cNvPr id="9" name="Text Placeholder 1"/>
          <p:cNvSpPr txBox="1">
            <a:spLocks/>
          </p:cNvSpPr>
          <p:nvPr/>
        </p:nvSpPr>
        <p:spPr>
          <a:xfrm>
            <a:off x="7776030" y="4515189"/>
            <a:ext cx="1739445" cy="60415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i="1" dirty="0"/>
              <a:t>Futuristic</a:t>
            </a:r>
          </a:p>
        </p:txBody>
      </p:sp>
      <p:sp>
        <p:nvSpPr>
          <p:cNvPr id="10" name="Text Placeholder 1"/>
          <p:cNvSpPr txBox="1">
            <a:spLocks/>
          </p:cNvSpPr>
          <p:nvPr/>
        </p:nvSpPr>
        <p:spPr>
          <a:xfrm>
            <a:off x="9728656" y="4515189"/>
            <a:ext cx="1739445" cy="60415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i="1" dirty="0"/>
              <a:t>Safe</a:t>
            </a:r>
          </a:p>
        </p:txBody>
      </p:sp>
    </p:spTree>
    <p:extLst>
      <p:ext uri="{BB962C8B-B14F-4D97-AF65-F5344CB8AC3E}">
        <p14:creationId xmlns:p14="http://schemas.microsoft.com/office/powerpoint/2010/main" val="185708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Choice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A choice scale requires that participants choose one alternative over another.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rgbClr val="0573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5629049" y="3463245"/>
            <a:ext cx="5996894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8925"/>
            <a:r>
              <a:rPr lang="en-US" sz="2400" dirty="0"/>
              <a:t>What newspaper do you read most often for financial news?</a:t>
            </a:r>
          </a:p>
          <a:p>
            <a:pPr marL="461963" lvl="2">
              <a:buFont typeface="Wingdings" pitchFamily="2" charset="2"/>
              <a:buChar char="q"/>
            </a:pPr>
            <a:r>
              <a:rPr lang="en-US" sz="2400" dirty="0"/>
              <a:t>  </a:t>
            </a:r>
            <a:r>
              <a:rPr lang="en-US" sz="2400" dirty="0" err="1"/>
              <a:t>Khaleej</a:t>
            </a:r>
            <a:r>
              <a:rPr lang="en-US" sz="2400" dirty="0"/>
              <a:t> Times</a:t>
            </a:r>
          </a:p>
          <a:p>
            <a:pPr marL="461963" lvl="2">
              <a:buFont typeface="Wingdings" pitchFamily="2" charset="2"/>
              <a:buChar char="q"/>
            </a:pPr>
            <a:r>
              <a:rPr lang="en-US" sz="2400" dirty="0"/>
              <a:t>  Gulf News</a:t>
            </a:r>
          </a:p>
          <a:p>
            <a:pPr marL="461963" lvl="2">
              <a:buFont typeface="Wingdings" pitchFamily="2" charset="2"/>
              <a:buChar char="q"/>
            </a:pPr>
            <a:r>
              <a:rPr lang="en-US" sz="2400" dirty="0"/>
              <a:t>  </a:t>
            </a:r>
            <a:r>
              <a:rPr lang="en-US" sz="2400" dirty="0" err="1"/>
              <a:t>Zawya</a:t>
            </a:r>
            <a:endParaRPr lang="en-US" sz="2400" dirty="0"/>
          </a:p>
          <a:p>
            <a:pPr marL="461963" lvl="2">
              <a:buFont typeface="Wingdings" pitchFamily="2" charset="2"/>
              <a:buChar char="q"/>
            </a:pPr>
            <a:r>
              <a:rPr lang="en-US" sz="2400" dirty="0"/>
              <a:t>  The National</a:t>
            </a:r>
          </a:p>
          <a:p>
            <a:pPr marL="461963" lvl="2">
              <a:buFont typeface="Wingdings" pitchFamily="2" charset="2"/>
              <a:buChar char="q"/>
            </a:pPr>
            <a:r>
              <a:rPr lang="en-US" sz="2400" dirty="0"/>
              <a:t>  Other (specify:_________)</a:t>
            </a:r>
          </a:p>
        </p:txBody>
      </p:sp>
    </p:spTree>
    <p:extLst>
      <p:ext uri="{BB962C8B-B14F-4D97-AF65-F5344CB8AC3E}">
        <p14:creationId xmlns:p14="http://schemas.microsoft.com/office/powerpoint/2010/main" val="26640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Issues In Selecting A Measurement Scale</a:t>
            </a: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7831913" y="5029201"/>
            <a:ext cx="4149071" cy="1600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dirty="0">
                <a:solidFill>
                  <a:srgbClr val="0070C0"/>
                </a:solidFill>
              </a:rPr>
              <a:t>Number of Dimensions in a Scale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8023412" y="6224265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5"/>
          <p:cNvSpPr txBox="1">
            <a:spLocks/>
          </p:cNvSpPr>
          <p:nvPr/>
        </p:nvSpPr>
        <p:spPr>
          <a:xfrm>
            <a:off x="838201" y="1825625"/>
            <a:ext cx="1057421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Measurement scales are either one-dimensional or multidimensional.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With a one-dimensional scale, only one attribute of the participant or object is measured.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A multidimensional scale recognizes that an object might be better described with several dimensions than on a one-dimensional continuum. </a:t>
            </a:r>
          </a:p>
        </p:txBody>
      </p:sp>
    </p:spTree>
    <p:extLst>
      <p:ext uri="{BB962C8B-B14F-4D97-AF65-F5344CB8AC3E}">
        <p14:creationId xmlns:p14="http://schemas.microsoft.com/office/powerpoint/2010/main" val="196196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Issues In Selecting A Measurement Scale</a:t>
            </a: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7831913" y="5029201"/>
            <a:ext cx="4149071" cy="1600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dirty="0">
                <a:solidFill>
                  <a:srgbClr val="0070C0"/>
                </a:solidFill>
              </a:rPr>
              <a:t>Balanced or Unbalanced Scale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8023412" y="6224265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5"/>
          <p:cNvSpPr txBox="1">
            <a:spLocks/>
          </p:cNvSpPr>
          <p:nvPr/>
        </p:nvSpPr>
        <p:spPr>
          <a:xfrm>
            <a:off x="838201" y="1825625"/>
            <a:ext cx="1057421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dirty="0"/>
              <a:t>Balanced rating scale</a:t>
            </a:r>
            <a:r>
              <a:rPr lang="en-US" sz="2400" dirty="0"/>
              <a:t>: equal number of categories above and below the midpoint. Example: </a:t>
            </a:r>
            <a:r>
              <a:rPr lang="en-US" sz="2400" dirty="0">
                <a:solidFill>
                  <a:srgbClr val="0573C2"/>
                </a:solidFill>
              </a:rPr>
              <a:t>very good—good—average—poor—very poor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This example allows equal options to rate favorable and unfavorable responses.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dirty="0"/>
              <a:t>Unbalanced rating scale</a:t>
            </a:r>
            <a:r>
              <a:rPr lang="en-US" sz="2400" dirty="0"/>
              <a:t>: unequal number of favorable and unfavorable response choices. Example: </a:t>
            </a:r>
            <a:r>
              <a:rPr lang="en-US" sz="2400" dirty="0">
                <a:solidFill>
                  <a:srgbClr val="0573C2"/>
                </a:solidFill>
              </a:rPr>
              <a:t>poor—fair—good—very good— excellent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This example does not allow participants who are unfavorable to express the intensity of their attitude. </a:t>
            </a:r>
          </a:p>
        </p:txBody>
      </p:sp>
    </p:spTree>
    <p:extLst>
      <p:ext uri="{BB962C8B-B14F-4D97-AF65-F5344CB8AC3E}">
        <p14:creationId xmlns:p14="http://schemas.microsoft.com/office/powerpoint/2010/main" val="223058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Issues In Selecting A Measurement Scale</a:t>
            </a: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7831913" y="5029201"/>
            <a:ext cx="4149071" cy="1600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dirty="0">
                <a:solidFill>
                  <a:srgbClr val="0070C0"/>
                </a:solidFill>
              </a:rPr>
              <a:t>Force or Unforced Choice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8023412" y="6224265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5"/>
          <p:cNvSpPr txBox="1">
            <a:spLocks/>
          </p:cNvSpPr>
          <p:nvPr/>
        </p:nvSpPr>
        <p:spPr>
          <a:xfrm>
            <a:off x="838201" y="1825625"/>
            <a:ext cx="1057421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An unforced-choice rating scale allows participants to express no opinion when they are unable to make a choice among the alternatives offered.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A forced-choice scale requires that participants select one of the offered alternatives.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Researchers often exclude “no opinion,” “undecided,” “don’t know,” “uncertain,” or “neutral” when they know that most participants have an attitude on the topic. </a:t>
            </a:r>
          </a:p>
        </p:txBody>
      </p:sp>
    </p:spTree>
    <p:extLst>
      <p:ext uri="{BB962C8B-B14F-4D97-AF65-F5344CB8AC3E}">
        <p14:creationId xmlns:p14="http://schemas.microsoft.com/office/powerpoint/2010/main" val="192391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Issues In Selecting A Measurement Scale</a:t>
            </a: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7831913" y="5029201"/>
            <a:ext cx="4149071" cy="1600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dirty="0">
                <a:solidFill>
                  <a:srgbClr val="0070C0"/>
                </a:solidFill>
              </a:rPr>
              <a:t>Number of Scale Points to Use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8023412" y="6224265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5"/>
          <p:cNvSpPr txBox="1">
            <a:spLocks/>
          </p:cNvSpPr>
          <p:nvPr/>
        </p:nvSpPr>
        <p:spPr>
          <a:xfrm>
            <a:off x="838201" y="1825625"/>
            <a:ext cx="1057421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The larger the number of categories the more sensitive the scale is. However, the use of several categories makes it more difficult for respondents to answer.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The decision depends on the construct being measured.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A 3-point scale (better than average, average, worse than average) is sufficient for a fast-food burger.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A 5 or 7-point scale would be needed to measure complex constructs, such as employee job satisfaction.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191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Issues In Selecting A Measurement Scale</a:t>
            </a: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7831913" y="5029201"/>
            <a:ext cx="4149071" cy="1600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dirty="0">
                <a:solidFill>
                  <a:srgbClr val="0070C0"/>
                </a:solidFill>
              </a:rPr>
              <a:t>Number of Items to be Included in the Scale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8023412" y="6224265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5"/>
          <p:cNvSpPr txBox="1">
            <a:spLocks/>
          </p:cNvSpPr>
          <p:nvPr/>
        </p:nvSpPr>
        <p:spPr>
          <a:xfrm>
            <a:off x="838201" y="1825625"/>
            <a:ext cx="1057421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The more items on a scale, the more reliable (replicable) the measurement.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Many items reduce the chances that the attitude score is due to error or chance.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On the other hand, multiple items can focus on different aspects of the attitude (i.e., lack of homogeneity - scale no longer measures one concept, but two or more). </a:t>
            </a:r>
          </a:p>
        </p:txBody>
      </p:sp>
    </p:spTree>
    <p:extLst>
      <p:ext uri="{BB962C8B-B14F-4D97-AF65-F5344CB8AC3E}">
        <p14:creationId xmlns:p14="http://schemas.microsoft.com/office/powerpoint/2010/main" val="81334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 rot="5400000">
            <a:off x="7916876" y="2940429"/>
            <a:ext cx="6858001" cy="977143"/>
          </a:xfrm>
          <a:solidFill>
            <a:schemeClr val="bg1"/>
          </a:solidFill>
        </p:spPr>
        <p:txBody>
          <a:bodyPr anchor="ctr">
            <a:no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</a:rPr>
              <a:t>In Summary</a:t>
            </a:r>
          </a:p>
        </p:txBody>
      </p:sp>
      <p:sp>
        <p:nvSpPr>
          <p:cNvPr id="3" name="Content Placeholder 4"/>
          <p:cNvSpPr txBox="1">
            <a:spLocks/>
          </p:cNvSpPr>
          <p:nvPr/>
        </p:nvSpPr>
        <p:spPr>
          <a:xfrm>
            <a:off x="489613" y="307213"/>
            <a:ext cx="10012539" cy="63087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Data in research can be measured using any of the four types of measurement scales: nominal, ordinal, interval, or ratio.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The type of scale that is utilized in business research determines the form of the statistical analysis that can be applied.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The quality of measurement is assessed using reliability and validity. Together they affirm that the instrument used to measure a particular construct is in fact measuring that same construct, and doing so accurately.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Attitude is a hypothetical construct that can be assessed in terms of its affective, cognitive, or behavioral component.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The four techniques used to measure attitudes include rating, ranking, sorting, and choice.</a:t>
            </a:r>
          </a:p>
        </p:txBody>
      </p:sp>
    </p:spTree>
    <p:extLst>
      <p:ext uri="{BB962C8B-B14F-4D97-AF65-F5344CB8AC3E}">
        <p14:creationId xmlns:p14="http://schemas.microsoft.com/office/powerpoint/2010/main" val="26288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.potx" id="{43699C43-EC89-4A55-9A99-3FD944590577}" vid="{3C36ED3A-1C33-4ECB-8650-37D568EF45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EC53A-9DF1-4780-BE92-17E971B7A9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2209</TotalTime>
  <Words>3238</Words>
  <Application>Microsoft Office PowerPoint</Application>
  <PresentationFormat>Widescreen</PresentationFormat>
  <Paragraphs>620</Paragraphs>
  <Slides>57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Arial</vt:lpstr>
      <vt:lpstr>Calibri</vt:lpstr>
      <vt:lpstr>Segoe UI</vt:lpstr>
      <vt:lpstr>Segoe UI Light</vt:lpstr>
      <vt:lpstr>Wingdings</vt:lpstr>
      <vt:lpstr>WelcomeDoc</vt:lpstr>
      <vt:lpstr>Measurement &amp; Scales </vt:lpstr>
      <vt:lpstr>This Module Discusses…</vt:lpstr>
      <vt:lpstr>Measurement</vt:lpstr>
      <vt:lpstr>Measuring Constructs</vt:lpstr>
      <vt:lpstr>PowerPoint Presentation</vt:lpstr>
      <vt:lpstr>Measurement Scales</vt:lpstr>
      <vt:lpstr>1. Nominal Scale</vt:lpstr>
      <vt:lpstr>2. Ordinal Scale</vt:lpstr>
      <vt:lpstr>3. Interval Scale</vt:lpstr>
      <vt:lpstr>4. Ratio Scale</vt:lpstr>
      <vt:lpstr>Statistical Analysis of Scales</vt:lpstr>
      <vt:lpstr>PowerPoint Presentation</vt:lpstr>
      <vt:lpstr>Goodness of Measures</vt:lpstr>
      <vt:lpstr>PowerPoint Presentation</vt:lpstr>
      <vt:lpstr>Goodness of Measures</vt:lpstr>
      <vt:lpstr>PowerPoint Presentation</vt:lpstr>
      <vt:lpstr>Reliability</vt:lpstr>
      <vt:lpstr>Test–Retest Reliability (Example)</vt:lpstr>
      <vt:lpstr>Parallel-Form Reliability (Example)</vt:lpstr>
      <vt:lpstr>Reliability</vt:lpstr>
      <vt:lpstr>Inter-Item Reliability (Example)</vt:lpstr>
      <vt:lpstr>Split-Half Reliability (Example)</vt:lpstr>
      <vt:lpstr>PowerPoint Presentation</vt:lpstr>
      <vt:lpstr>Validity </vt:lpstr>
      <vt:lpstr>Content Validity (Example)</vt:lpstr>
      <vt:lpstr>Validity </vt:lpstr>
      <vt:lpstr>Concurrent Validity (Example)</vt:lpstr>
      <vt:lpstr>Predictive Validity (Example)</vt:lpstr>
      <vt:lpstr>Validity </vt:lpstr>
      <vt:lpstr>Convergent Validity (Example)</vt:lpstr>
      <vt:lpstr>Discriminant Validity (Example)</vt:lpstr>
      <vt:lpstr>Types of Validity</vt:lpstr>
      <vt:lpstr>PowerPoint Presentation</vt:lpstr>
      <vt:lpstr>PowerPoint Presentation</vt:lpstr>
      <vt:lpstr>Attitude</vt:lpstr>
      <vt:lpstr>Attitude Measurement</vt:lpstr>
      <vt:lpstr>Components of Attitudes</vt:lpstr>
      <vt:lpstr>Selecting a Measurement Scale</vt:lpstr>
      <vt:lpstr>Techniques for Measuring Attitudes</vt:lpstr>
      <vt:lpstr>Ranking</vt:lpstr>
      <vt:lpstr>Rating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Sorting</vt:lpstr>
      <vt:lpstr>Choice</vt:lpstr>
      <vt:lpstr>Issues In Selecting A Measurement Scale</vt:lpstr>
      <vt:lpstr>Issues In Selecting A Measurement Scale</vt:lpstr>
      <vt:lpstr>Issues In Selecting A Measurement Scale</vt:lpstr>
      <vt:lpstr>Issues In Selecting A Measurement Scale</vt:lpstr>
      <vt:lpstr>Issues In Selecting A Measurement Scale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PowerPoint</dc:title>
  <dc:creator>Bushra Jaleel</dc:creator>
  <cp:keywords/>
  <cp:lastModifiedBy>dana.alhali@outlook.com</cp:lastModifiedBy>
  <cp:revision>758</cp:revision>
  <dcterms:created xsi:type="dcterms:W3CDTF">2016-01-25T06:35:32Z</dcterms:created>
  <dcterms:modified xsi:type="dcterms:W3CDTF">2020-01-14T08:52:24Z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